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3" r:id="rId5"/>
    <p:sldMasterId id="2147483732" r:id="rId6"/>
  </p:sldMasterIdLst>
  <p:notesMasterIdLst>
    <p:notesMasterId r:id="rId53"/>
  </p:notesMasterIdLst>
  <p:handoutMasterIdLst>
    <p:handoutMasterId r:id="rId54"/>
  </p:handoutMasterIdLst>
  <p:sldIdLst>
    <p:sldId id="303" r:id="rId7"/>
    <p:sldId id="261" r:id="rId8"/>
    <p:sldId id="374" r:id="rId9"/>
    <p:sldId id="392" r:id="rId10"/>
    <p:sldId id="292" r:id="rId11"/>
    <p:sldId id="329" r:id="rId12"/>
    <p:sldId id="308" r:id="rId13"/>
    <p:sldId id="359" r:id="rId14"/>
    <p:sldId id="393" r:id="rId15"/>
    <p:sldId id="336" r:id="rId16"/>
    <p:sldId id="366" r:id="rId17"/>
    <p:sldId id="400" r:id="rId18"/>
    <p:sldId id="367" r:id="rId19"/>
    <p:sldId id="397" r:id="rId20"/>
    <p:sldId id="375" r:id="rId21"/>
    <p:sldId id="376" r:id="rId22"/>
    <p:sldId id="377" r:id="rId23"/>
    <p:sldId id="378" r:id="rId24"/>
    <p:sldId id="335" r:id="rId25"/>
    <p:sldId id="388" r:id="rId26"/>
    <p:sldId id="311" r:id="rId27"/>
    <p:sldId id="387" r:id="rId28"/>
    <p:sldId id="337" r:id="rId29"/>
    <p:sldId id="379" r:id="rId30"/>
    <p:sldId id="346" r:id="rId31"/>
    <p:sldId id="369" r:id="rId32"/>
    <p:sldId id="398" r:id="rId33"/>
    <p:sldId id="352" r:id="rId34"/>
    <p:sldId id="353" r:id="rId35"/>
    <p:sldId id="354" r:id="rId36"/>
    <p:sldId id="399" r:id="rId37"/>
    <p:sldId id="347" r:id="rId38"/>
    <p:sldId id="380" r:id="rId39"/>
    <p:sldId id="381" r:id="rId40"/>
    <p:sldId id="382" r:id="rId41"/>
    <p:sldId id="351" r:id="rId42"/>
    <p:sldId id="391" r:id="rId43"/>
    <p:sldId id="386" r:id="rId44"/>
    <p:sldId id="371" r:id="rId45"/>
    <p:sldId id="383" r:id="rId46"/>
    <p:sldId id="345" r:id="rId47"/>
    <p:sldId id="320" r:id="rId48"/>
    <p:sldId id="390" r:id="rId49"/>
    <p:sldId id="385" r:id="rId50"/>
    <p:sldId id="389" r:id="rId51"/>
    <p:sldId id="279" r:id="rId52"/>
  </p:sldIdLst>
  <p:sldSz cx="6858000" cy="9906000" type="A4"/>
  <p:notesSz cx="6958013"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9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6B"/>
    <a:srgbClr val="D83C8E"/>
    <a:srgbClr val="003E54"/>
    <a:srgbClr val="82BB41"/>
    <a:srgbClr val="9AC43A"/>
    <a:srgbClr val="004C6B"/>
    <a:srgbClr val="000000"/>
    <a:srgbClr val="E5F5FB"/>
    <a:srgbClr val="F7F9F1"/>
    <a:srgbClr val="A815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94059" autoAdjust="0"/>
  </p:normalViewPr>
  <p:slideViewPr>
    <p:cSldViewPr>
      <p:cViewPr>
        <p:scale>
          <a:sx n="100" d="100"/>
          <a:sy n="100" d="100"/>
        </p:scale>
        <p:origin x="2584" y="-1088"/>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294" y="-96"/>
      </p:cViewPr>
      <p:guideLst>
        <p:guide orient="horz" pos="3133"/>
        <p:guide pos="219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1" dirty="0">
                <a:solidFill>
                  <a:srgbClr val="004C6B"/>
                </a:solidFill>
              </a:rPr>
              <a:t>Sentiment</a:t>
            </a:r>
            <a:r>
              <a:rPr lang="en-GB" b="1" baseline="0" dirty="0">
                <a:solidFill>
                  <a:srgbClr val="004C6B"/>
                </a:solidFill>
              </a:rPr>
              <a:t> of Reviews</a:t>
            </a:r>
            <a:endParaRPr lang="en-GB" b="1" dirty="0">
              <a:solidFill>
                <a:srgbClr val="004C6B"/>
              </a:solidFill>
            </a:endParaRPr>
          </a:p>
        </c:rich>
      </c:tx>
      <c:layout>
        <c:manualLayout>
          <c:xMode val="edge"/>
          <c:yMode val="edge"/>
          <c:x val="0.20677365231104414"/>
          <c:y val="1.660141426545576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98323460931472"/>
          <c:y val="0.11432509287430601"/>
          <c:w val="0.79488872366591645"/>
          <c:h val="0.77666324602451531"/>
        </c:manualLayout>
      </c:layout>
      <c:barChart>
        <c:barDir val="bar"/>
        <c:grouping val="clustered"/>
        <c:varyColors val="0"/>
        <c:ser>
          <c:idx val="0"/>
          <c:order val="0"/>
          <c:tx>
            <c:strRef>
              <c:f>Sheet1!$B$1</c:f>
              <c:strCache>
                <c:ptCount val="1"/>
                <c:pt idx="0">
                  <c:v>Positive</c:v>
                </c:pt>
              </c:strCache>
            </c:strRef>
          </c:tx>
          <c:spPr>
            <a:solidFill>
              <a:schemeClr val="accent2"/>
            </a:solidFill>
            <a:ln>
              <a:solidFill>
                <a:srgbClr val="004C6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4C6B"/>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Hospital</c:v>
                </c:pt>
                <c:pt idx="1">
                  <c:v>GP</c:v>
                </c:pt>
                <c:pt idx="2">
                  <c:v>Dentist</c:v>
                </c:pt>
                <c:pt idx="3">
                  <c:v>Pharmacy</c:v>
                </c:pt>
                <c:pt idx="4">
                  <c:v>Mental Health</c:v>
                </c:pt>
              </c:strCache>
            </c:strRef>
          </c:cat>
          <c:val>
            <c:numRef>
              <c:f>Sheet1!$B$2:$B$7</c:f>
              <c:numCache>
                <c:formatCode>General</c:formatCode>
                <c:ptCount val="6"/>
                <c:pt idx="0">
                  <c:v>219</c:v>
                </c:pt>
                <c:pt idx="1">
                  <c:v>167</c:v>
                </c:pt>
                <c:pt idx="2">
                  <c:v>110</c:v>
                </c:pt>
                <c:pt idx="3">
                  <c:v>81</c:v>
                </c:pt>
                <c:pt idx="4">
                  <c:v>6</c:v>
                </c:pt>
              </c:numCache>
            </c:numRef>
          </c:val>
          <c:extLst>
            <c:ext xmlns:c16="http://schemas.microsoft.com/office/drawing/2014/chart" uri="{C3380CC4-5D6E-409C-BE32-E72D297353CC}">
              <c16:uniqueId val="{00000000-32E4-4F91-B7E1-DAD4C44F5E5C}"/>
            </c:ext>
          </c:extLst>
        </c:ser>
        <c:ser>
          <c:idx val="2"/>
          <c:order val="1"/>
          <c:tx>
            <c:strRef>
              <c:f>Sheet1!$D$1</c:f>
              <c:strCache>
                <c:ptCount val="1"/>
                <c:pt idx="0">
                  <c:v>Neutral</c:v>
                </c:pt>
              </c:strCache>
            </c:strRef>
          </c:tx>
          <c:spPr>
            <a:solidFill>
              <a:schemeClr val="tx1"/>
            </a:solidFill>
            <a:ln>
              <a:solidFill>
                <a:srgbClr val="004C6B"/>
              </a:solidFill>
            </a:ln>
            <a:effectLst/>
          </c:spPr>
          <c:invertIfNegative val="0"/>
          <c:dLbls>
            <c:dLbl>
              <c:idx val="1"/>
              <c:layout>
                <c:manualLayout>
                  <c:x val="-4.03162316323058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E4-4F91-B7E1-DAD4C44F5E5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4C6B"/>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Hospital</c:v>
                </c:pt>
                <c:pt idx="1">
                  <c:v>GP</c:v>
                </c:pt>
                <c:pt idx="2">
                  <c:v>Dentist</c:v>
                </c:pt>
                <c:pt idx="3">
                  <c:v>Pharmacy</c:v>
                </c:pt>
                <c:pt idx="4">
                  <c:v>Mental Health</c:v>
                </c:pt>
              </c:strCache>
            </c:strRef>
          </c:cat>
          <c:val>
            <c:numRef>
              <c:f>Sheet1!$D$2:$D$7</c:f>
              <c:numCache>
                <c:formatCode>General</c:formatCode>
                <c:ptCount val="6"/>
                <c:pt idx="0">
                  <c:v>78</c:v>
                </c:pt>
                <c:pt idx="1">
                  <c:v>86</c:v>
                </c:pt>
                <c:pt idx="2">
                  <c:v>10</c:v>
                </c:pt>
                <c:pt idx="3">
                  <c:v>9</c:v>
                </c:pt>
                <c:pt idx="4">
                  <c:v>5</c:v>
                </c:pt>
              </c:numCache>
            </c:numRef>
          </c:val>
          <c:extLst>
            <c:ext xmlns:c16="http://schemas.microsoft.com/office/drawing/2014/chart" uri="{C3380CC4-5D6E-409C-BE32-E72D297353CC}">
              <c16:uniqueId val="{00000002-32E4-4F91-B7E1-DAD4C44F5E5C}"/>
            </c:ext>
          </c:extLst>
        </c:ser>
        <c:ser>
          <c:idx val="1"/>
          <c:order val="2"/>
          <c:tx>
            <c:strRef>
              <c:f>Sheet1!$C$1</c:f>
              <c:strCache>
                <c:ptCount val="1"/>
                <c:pt idx="0">
                  <c:v>Negative</c:v>
                </c:pt>
              </c:strCache>
            </c:strRef>
          </c:tx>
          <c:spPr>
            <a:solidFill>
              <a:schemeClr val="accent1"/>
            </a:solidFill>
            <a:ln>
              <a:solidFill>
                <a:srgbClr val="004C6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4C6B"/>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Hospital</c:v>
                </c:pt>
                <c:pt idx="1">
                  <c:v>GP</c:v>
                </c:pt>
                <c:pt idx="2">
                  <c:v>Dentist</c:v>
                </c:pt>
                <c:pt idx="3">
                  <c:v>Pharmacy</c:v>
                </c:pt>
                <c:pt idx="4">
                  <c:v>Mental Health</c:v>
                </c:pt>
              </c:strCache>
            </c:strRef>
          </c:cat>
          <c:val>
            <c:numRef>
              <c:f>Sheet1!$C$2:$C$7</c:f>
              <c:numCache>
                <c:formatCode>General</c:formatCode>
                <c:ptCount val="6"/>
                <c:pt idx="0">
                  <c:v>35</c:v>
                </c:pt>
                <c:pt idx="1">
                  <c:v>44</c:v>
                </c:pt>
                <c:pt idx="2">
                  <c:v>5</c:v>
                </c:pt>
                <c:pt idx="3">
                  <c:v>5</c:v>
                </c:pt>
                <c:pt idx="4">
                  <c:v>5</c:v>
                </c:pt>
              </c:numCache>
            </c:numRef>
          </c:val>
          <c:extLst>
            <c:ext xmlns:c16="http://schemas.microsoft.com/office/drawing/2014/chart" uri="{C3380CC4-5D6E-409C-BE32-E72D297353CC}">
              <c16:uniqueId val="{00000001-32E4-4F91-B7E1-DAD4C44F5E5C}"/>
            </c:ext>
          </c:extLst>
        </c:ser>
        <c:dLbls>
          <c:showLegendKey val="0"/>
          <c:showVal val="0"/>
          <c:showCatName val="0"/>
          <c:showSerName val="0"/>
          <c:showPercent val="0"/>
          <c:showBubbleSize val="0"/>
        </c:dLbls>
        <c:gapWidth val="182"/>
        <c:axId val="891408256"/>
        <c:axId val="891409920"/>
      </c:barChart>
      <c:catAx>
        <c:axId val="8914082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4C6B"/>
                </a:solidFill>
                <a:latin typeface="+mn-lt"/>
                <a:ea typeface="+mn-ea"/>
                <a:cs typeface="+mn-cs"/>
              </a:defRPr>
            </a:pPr>
            <a:endParaRPr lang="en-US"/>
          </a:p>
        </c:txPr>
        <c:crossAx val="891409920"/>
        <c:crosses val="autoZero"/>
        <c:auto val="1"/>
        <c:lblAlgn val="ctr"/>
        <c:lblOffset val="100"/>
        <c:noMultiLvlLbl val="0"/>
      </c:catAx>
      <c:valAx>
        <c:axId val="891409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0" spcFirstLastPara="1" vertOverflow="ellipsis" wrap="square" anchor="ctr" anchorCtr="1"/>
          <a:lstStyle/>
          <a:p>
            <a:pPr>
              <a:defRPr sz="1197" b="0" i="0" u="none" strike="noStrike" kern="1200" baseline="0">
                <a:solidFill>
                  <a:srgbClr val="004C6B"/>
                </a:solidFill>
                <a:latin typeface="+mn-lt"/>
                <a:ea typeface="+mn-ea"/>
                <a:cs typeface="+mn-cs"/>
              </a:defRPr>
            </a:pPr>
            <a:endParaRPr lang="en-US"/>
          </a:p>
        </c:txPr>
        <c:crossAx val="891408256"/>
        <c:crosses val="max"/>
        <c:crossBetween val="between"/>
      </c:valAx>
      <c:spPr>
        <a:noFill/>
        <a:ln>
          <a:noFill/>
        </a:ln>
        <a:effectLst/>
      </c:spPr>
    </c:plotArea>
    <c:legend>
      <c:legendPos val="b"/>
      <c:layout>
        <c:manualLayout>
          <c:xMode val="edge"/>
          <c:yMode val="edge"/>
          <c:x val="0.27443803285662827"/>
          <c:y val="0.78678067208273339"/>
          <c:w val="0.40876088838064412"/>
          <c:h val="7.386505648217163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4C6B"/>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Q2) How do you find getting through to someone on the phone?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469-408A-8BF3-E75DA935325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469-408A-8BF3-E75DA935325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469-408A-8BF3-E75DA9353250}"/>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469-408A-8BF3-E75DA9353250}"/>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469-408A-8BF3-E75DA93532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18</c:v>
                </c:pt>
                <c:pt idx="1">
                  <c:v>101</c:v>
                </c:pt>
                <c:pt idx="2">
                  <c:v>57</c:v>
                </c:pt>
                <c:pt idx="3">
                  <c:v>45</c:v>
                </c:pt>
                <c:pt idx="4">
                  <c:v>17</c:v>
                </c:pt>
              </c:numCache>
            </c:numRef>
          </c:val>
          <c:extLst>
            <c:ext xmlns:c16="http://schemas.microsoft.com/office/drawing/2014/chart" uri="{C3380CC4-5D6E-409C-BE32-E72D297353CC}">
              <c16:uniqueId val="{0000000A-9469-408A-8BF3-E75DA935325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Q3) How do you find the waiting times at the hospital?</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D5F-4314-AA15-823EED7C9F6A}"/>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D5F-4314-AA15-823EED7C9F6A}"/>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D5F-4314-AA15-823EED7C9F6A}"/>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D5F-4314-AA15-823EED7C9F6A}"/>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D5F-4314-AA15-823EED7C9F6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22</c:v>
                </c:pt>
                <c:pt idx="1">
                  <c:v>86</c:v>
                </c:pt>
                <c:pt idx="2">
                  <c:v>85</c:v>
                </c:pt>
                <c:pt idx="3">
                  <c:v>73</c:v>
                </c:pt>
                <c:pt idx="4">
                  <c:v>51</c:v>
                </c:pt>
              </c:numCache>
            </c:numRef>
          </c:val>
          <c:extLst>
            <c:ext xmlns:c16="http://schemas.microsoft.com/office/drawing/2014/chart" uri="{C3380CC4-5D6E-409C-BE32-E72D297353CC}">
              <c16:uniqueId val="{0000000A-4D5F-4314-AA15-823EED7C9F6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Q4) How do you think the communication is between your hospital and GP practice?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1EB-4234-BF64-F30AF4C3FA58}"/>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1EB-4234-BF64-F30AF4C3FA58}"/>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1EB-4234-BF64-F30AF4C3FA58}"/>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1EB-4234-BF64-F30AF4C3FA58}"/>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1EB-4234-BF64-F30AF4C3FA58}"/>
              </c:ext>
            </c:extLst>
          </c:dPt>
          <c:dLbls>
            <c:dLbl>
              <c:idx val="0"/>
              <c:layout>
                <c:manualLayout>
                  <c:x val="4.0788753866099405E-2"/>
                  <c:y val="-7.027460038961945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EB-4234-BF64-F30AF4C3FA5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19</c:v>
                </c:pt>
                <c:pt idx="1">
                  <c:v>129</c:v>
                </c:pt>
                <c:pt idx="2">
                  <c:v>110</c:v>
                </c:pt>
                <c:pt idx="3">
                  <c:v>42</c:v>
                </c:pt>
                <c:pt idx="4">
                  <c:v>14</c:v>
                </c:pt>
              </c:numCache>
            </c:numRef>
          </c:val>
          <c:extLst>
            <c:ext xmlns:c16="http://schemas.microsoft.com/office/drawing/2014/chart" uri="{C3380CC4-5D6E-409C-BE32-E72D297353CC}">
              <c16:uniqueId val="{0000000A-C1EB-4234-BF64-F30AF4C3FA5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Q5) How do you find the attitudes of staff at the service?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199-4143-8F58-A660218D1DBD}"/>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199-4143-8F58-A660218D1DBD}"/>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199-4143-8F58-A660218D1DBD}"/>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199-4143-8F58-A660218D1DBD}"/>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199-4143-8F58-A660218D1DBD}"/>
              </c:ext>
            </c:extLst>
          </c:dPt>
          <c:dLbls>
            <c:dLbl>
              <c:idx val="4"/>
              <c:layout>
                <c:manualLayout>
                  <c:x val="3.1724586340299538E-2"/>
                  <c:y val="3.833204302243631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199-4143-8F58-A660218D1D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78</c:v>
                </c:pt>
                <c:pt idx="1">
                  <c:v>192</c:v>
                </c:pt>
                <c:pt idx="2">
                  <c:v>39</c:v>
                </c:pt>
                <c:pt idx="3">
                  <c:v>17</c:v>
                </c:pt>
                <c:pt idx="4">
                  <c:v>4</c:v>
                </c:pt>
              </c:numCache>
            </c:numRef>
          </c:val>
          <c:extLst>
            <c:ext xmlns:c16="http://schemas.microsoft.com/office/drawing/2014/chart" uri="{C3380CC4-5D6E-409C-BE32-E72D297353CC}">
              <c16:uniqueId val="{0000000A-C199-4143-8F58-A660218D1DB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Q6) How would you rate the quality of treatment and care received?</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876-4727-9536-622EF484A339}"/>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876-4727-9536-622EF484A339}"/>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876-4727-9536-622EF484A339}"/>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876-4727-9536-622EF484A339}"/>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876-4727-9536-622EF484A339}"/>
              </c:ext>
            </c:extLst>
          </c:dPt>
          <c:dLbls>
            <c:dLbl>
              <c:idx val="4"/>
              <c:layout>
                <c:manualLayout>
                  <c:x val="3.6256670103199475E-2"/>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876-4727-9536-622EF484A3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75</c:v>
                </c:pt>
                <c:pt idx="1">
                  <c:v>166</c:v>
                </c:pt>
                <c:pt idx="2">
                  <c:v>60</c:v>
                </c:pt>
                <c:pt idx="3">
                  <c:v>16</c:v>
                </c:pt>
                <c:pt idx="4">
                  <c:v>11</c:v>
                </c:pt>
              </c:numCache>
            </c:numRef>
          </c:val>
          <c:extLst>
            <c:ext xmlns:c16="http://schemas.microsoft.com/office/drawing/2014/chart" uri="{C3380CC4-5D6E-409C-BE32-E72D297353CC}">
              <c16:uniqueId val="{0000000A-E876-4727-9536-622EF484A33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t>Hospital</a:t>
            </a:r>
            <a:r>
              <a:rPr lang="en-US" b="1" baseline="0" dirty="0"/>
              <a:t> by number of reviews</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of Reviews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Guy's Hospital</c:v>
                </c:pt>
                <c:pt idx="1">
                  <c:v>King's College Hospital</c:v>
                </c:pt>
                <c:pt idx="2">
                  <c:v>PRUH</c:v>
                </c:pt>
                <c:pt idx="3">
                  <c:v>Queen Elizabeth Hospital</c:v>
                </c:pt>
                <c:pt idx="4">
                  <c:v>University College Hospital</c:v>
                </c:pt>
                <c:pt idx="5">
                  <c:v>UHL</c:v>
                </c:pt>
              </c:strCache>
            </c:strRef>
          </c:cat>
          <c:val>
            <c:numRef>
              <c:f>Sheet1!$B$2:$B$7</c:f>
              <c:numCache>
                <c:formatCode>General</c:formatCode>
                <c:ptCount val="6"/>
                <c:pt idx="0">
                  <c:v>4</c:v>
                </c:pt>
                <c:pt idx="1">
                  <c:v>10</c:v>
                </c:pt>
                <c:pt idx="2">
                  <c:v>3</c:v>
                </c:pt>
                <c:pt idx="3">
                  <c:v>5</c:v>
                </c:pt>
                <c:pt idx="4">
                  <c:v>3</c:v>
                </c:pt>
                <c:pt idx="5">
                  <c:v>303</c:v>
                </c:pt>
              </c:numCache>
            </c:numRef>
          </c:val>
          <c:extLst>
            <c:ext xmlns:c16="http://schemas.microsoft.com/office/drawing/2014/chart" uri="{C3380CC4-5D6E-409C-BE32-E72D297353CC}">
              <c16:uniqueId val="{00000000-1D1D-42DB-8880-1ED067C3DA72}"/>
            </c:ext>
          </c:extLst>
        </c:ser>
        <c:dLbls>
          <c:dLblPos val="outEnd"/>
          <c:showLegendKey val="0"/>
          <c:showVal val="1"/>
          <c:showCatName val="0"/>
          <c:showSerName val="0"/>
          <c:showPercent val="0"/>
          <c:showBubbleSize val="0"/>
        </c:dLbls>
        <c:gapWidth val="219"/>
        <c:overlap val="-27"/>
        <c:axId val="1693563903"/>
        <c:axId val="1693579743"/>
      </c:barChart>
      <c:catAx>
        <c:axId val="169356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93579743"/>
        <c:crosses val="autoZero"/>
        <c:auto val="1"/>
        <c:lblAlgn val="ctr"/>
        <c:lblOffset val="100"/>
        <c:noMultiLvlLbl val="0"/>
      </c:catAx>
      <c:valAx>
        <c:axId val="1693579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93563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11247026843357"/>
          <c:y val="0.30729377104377104"/>
          <c:w val="0.47536051647978256"/>
          <c:h val="0.58879882154882157"/>
        </c:manualLayout>
      </c:layout>
      <c:doughnutChart>
        <c:varyColors val="1"/>
        <c:ser>
          <c:idx val="0"/>
          <c:order val="0"/>
          <c:tx>
            <c:strRef>
              <c:f>Sheet1!$B$1</c:f>
              <c:strCache>
                <c:ptCount val="1"/>
                <c:pt idx="0">
                  <c:v>How do you find getting an appointment?</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B5-4BD6-99CA-E32F21D0E75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B5-4BD6-99CA-E32F21D0E75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FB5-4BD6-99CA-E32F21D0E750}"/>
              </c:ext>
            </c:extLst>
          </c:dPt>
          <c:dPt>
            <c:idx val="3"/>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FB5-4BD6-99CA-E32F21D0E7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Easy</c:v>
                </c:pt>
                <c:pt idx="1">
                  <c:v>Fairly Easy</c:v>
                </c:pt>
                <c:pt idx="2">
                  <c:v>Not Very Easy</c:v>
                </c:pt>
                <c:pt idx="3">
                  <c:v>Not At All Easy</c:v>
                </c:pt>
              </c:strCache>
            </c:strRef>
          </c:cat>
          <c:val>
            <c:numRef>
              <c:f>Sheet1!$B$2:$B$5</c:f>
              <c:numCache>
                <c:formatCode>General</c:formatCode>
                <c:ptCount val="4"/>
                <c:pt idx="0">
                  <c:v>35</c:v>
                </c:pt>
                <c:pt idx="1">
                  <c:v>107</c:v>
                </c:pt>
                <c:pt idx="2">
                  <c:v>100</c:v>
                </c:pt>
                <c:pt idx="3">
                  <c:v>55</c:v>
                </c:pt>
              </c:numCache>
            </c:numRef>
          </c:val>
          <c:extLst>
            <c:ext xmlns:c16="http://schemas.microsoft.com/office/drawing/2014/chart" uri="{C3380CC4-5D6E-409C-BE32-E72D297353CC}">
              <c16:uniqueId val="{00000000-5986-4942-BA1E-FE0E22CA3C2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11247026843357"/>
          <c:y val="0.30729377104377104"/>
          <c:w val="0.47536051647978256"/>
          <c:h val="0.58879882154882157"/>
        </c:manualLayout>
      </c:layout>
      <c:doughnutChart>
        <c:varyColors val="1"/>
        <c:ser>
          <c:idx val="0"/>
          <c:order val="0"/>
          <c:tx>
            <c:strRef>
              <c:f>Sheet1!$B$1</c:f>
              <c:strCache>
                <c:ptCount val="1"/>
                <c:pt idx="0">
                  <c:v>How do you find getting through on the telephone?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2D-4F84-8360-D46E52A25C68}"/>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2D-4F84-8360-D46E52A25C68}"/>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22D-4F84-8360-D46E52A25C68}"/>
              </c:ext>
            </c:extLst>
          </c:dPt>
          <c:dPt>
            <c:idx val="3"/>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22D-4F84-8360-D46E52A25C6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Easy</c:v>
                </c:pt>
                <c:pt idx="1">
                  <c:v>Fairly Easy</c:v>
                </c:pt>
                <c:pt idx="2">
                  <c:v>Not Very Easy</c:v>
                </c:pt>
                <c:pt idx="3">
                  <c:v>Not At All Easy</c:v>
                </c:pt>
              </c:strCache>
            </c:strRef>
          </c:cat>
          <c:val>
            <c:numRef>
              <c:f>Sheet1!$B$2:$B$5</c:f>
              <c:numCache>
                <c:formatCode>General</c:formatCode>
                <c:ptCount val="4"/>
                <c:pt idx="0">
                  <c:v>24</c:v>
                </c:pt>
                <c:pt idx="1">
                  <c:v>98</c:v>
                </c:pt>
                <c:pt idx="2">
                  <c:v>91</c:v>
                </c:pt>
                <c:pt idx="3">
                  <c:v>71</c:v>
                </c:pt>
              </c:numCache>
            </c:numRef>
          </c:val>
          <c:extLst>
            <c:ext xmlns:c16="http://schemas.microsoft.com/office/drawing/2014/chart" uri="{C3380CC4-5D6E-409C-BE32-E72D297353CC}">
              <c16:uniqueId val="{00000008-B22D-4F84-8360-D46E52A25C6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do you find the quality of online consultations?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12F-45B9-B9E0-EA513EA187D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12F-45B9-B9E0-EA513EA187D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12F-45B9-B9E0-EA513EA187D0}"/>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12F-45B9-B9E0-EA513EA187D0}"/>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12F-45B9-B9E0-EA513EA187D0}"/>
              </c:ext>
            </c:extLst>
          </c:dPt>
          <c:dLbls>
            <c:dLbl>
              <c:idx val="0"/>
              <c:layout>
                <c:manualLayout>
                  <c:x val="4.532083762899851E-3"/>
                  <c:y val="-1.533281720897452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2F-45B9-B9E0-EA513EA187D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23</c:v>
                </c:pt>
                <c:pt idx="1">
                  <c:v>83</c:v>
                </c:pt>
                <c:pt idx="2">
                  <c:v>79</c:v>
                </c:pt>
                <c:pt idx="3">
                  <c:v>29</c:v>
                </c:pt>
                <c:pt idx="4">
                  <c:v>16</c:v>
                </c:pt>
              </c:numCache>
            </c:numRef>
          </c:val>
          <c:extLst>
            <c:ext xmlns:c16="http://schemas.microsoft.com/office/drawing/2014/chart" uri="{C3380CC4-5D6E-409C-BE32-E72D297353CC}">
              <c16:uniqueId val="{00000000-5986-4942-BA1E-FE0E22CA3C2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do you find the quality of telephone consultations?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E37-475D-8AAE-E3FCE280FBAC}"/>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E37-475D-8AAE-E3FCE280FBAC}"/>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E37-475D-8AAE-E3FCE280FBAC}"/>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E37-475D-8AAE-E3FCE280FBAC}"/>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E37-475D-8AAE-E3FCE280FBA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35</c:v>
                </c:pt>
                <c:pt idx="1">
                  <c:v>133</c:v>
                </c:pt>
                <c:pt idx="2">
                  <c:v>84</c:v>
                </c:pt>
                <c:pt idx="3">
                  <c:v>25</c:v>
                </c:pt>
                <c:pt idx="4">
                  <c:v>12</c:v>
                </c:pt>
              </c:numCache>
            </c:numRef>
          </c:val>
          <c:extLst>
            <c:ext xmlns:c16="http://schemas.microsoft.com/office/drawing/2014/chart" uri="{C3380CC4-5D6E-409C-BE32-E72D297353CC}">
              <c16:uniqueId val="{0000000A-3E37-475D-8AAE-E3FCE280FBA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did you find the attitudes of staff at the service?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420-42F9-9C2A-E9B316B61FDB}"/>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420-42F9-9C2A-E9B316B61FDB}"/>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420-42F9-9C2A-E9B316B61FDB}"/>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420-42F9-9C2A-E9B316B61FDB}"/>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420-42F9-9C2A-E9B316B61FDB}"/>
              </c:ext>
            </c:extLst>
          </c:dPt>
          <c:dLbls>
            <c:dLbl>
              <c:idx val="4"/>
              <c:layout>
                <c:manualLayout>
                  <c:x val="2.7192502577399521E-2"/>
                  <c:y val="-7.027460038961945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420-42F9-9C2A-E9B316B61F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67</c:v>
                </c:pt>
                <c:pt idx="1">
                  <c:v>151</c:v>
                </c:pt>
                <c:pt idx="2">
                  <c:v>47</c:v>
                </c:pt>
                <c:pt idx="3">
                  <c:v>23</c:v>
                </c:pt>
                <c:pt idx="4">
                  <c:v>7</c:v>
                </c:pt>
              </c:numCache>
            </c:numRef>
          </c:val>
          <c:extLst>
            <c:ext xmlns:c16="http://schemas.microsoft.com/office/drawing/2014/chart" uri="{C3380CC4-5D6E-409C-BE32-E72D297353CC}">
              <c16:uniqueId val="{0000000A-4420-42F9-9C2A-E9B316B61FD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would you rate the quality of treatment and care received? </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6BA-405A-A1D5-BBC38EC8DE0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6BA-405A-A1D5-BBC38EC8DE0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6BA-405A-A1D5-BBC38EC8DE00}"/>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6BA-405A-A1D5-BBC38EC8DE00}"/>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6BA-405A-A1D5-BBC38EC8DE00}"/>
              </c:ext>
            </c:extLst>
          </c:dPt>
          <c:dLbls>
            <c:dLbl>
              <c:idx val="4"/>
              <c:layout>
                <c:manualLayout>
                  <c:x val="1.3596251288699802E-2"/>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6BA-405A-A1D5-BBC38EC8DE0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49</c:v>
                </c:pt>
                <c:pt idx="1">
                  <c:v>160</c:v>
                </c:pt>
                <c:pt idx="2">
                  <c:v>55</c:v>
                </c:pt>
                <c:pt idx="3">
                  <c:v>22</c:v>
                </c:pt>
                <c:pt idx="4">
                  <c:v>8</c:v>
                </c:pt>
              </c:numCache>
            </c:numRef>
          </c:val>
          <c:extLst>
            <c:ext xmlns:c16="http://schemas.microsoft.com/office/drawing/2014/chart" uri="{C3380CC4-5D6E-409C-BE32-E72D297353CC}">
              <c16:uniqueId val="{0000000A-E6BA-405A-A1D5-BBC38EC8DE0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4C6B"/>
                </a:solidFill>
                <a:latin typeface="+mn-lt"/>
                <a:ea typeface="+mn-ea"/>
                <a:cs typeface="+mn-cs"/>
              </a:defRPr>
            </a:pPr>
            <a:r>
              <a:rPr lang="en-GB" sz="1600" b="1" dirty="0">
                <a:solidFill>
                  <a:srgbClr val="004C6B"/>
                </a:solidFill>
              </a:rPr>
              <a:t>Total Reviews per</a:t>
            </a:r>
            <a:r>
              <a:rPr lang="en-GB" sz="1600" b="1" baseline="0" dirty="0">
                <a:solidFill>
                  <a:srgbClr val="004C6B"/>
                </a:solidFill>
              </a:rPr>
              <a:t> PCN (number, %)</a:t>
            </a:r>
            <a:endParaRPr lang="en-GB" sz="1600" b="1" dirty="0">
              <a:solidFill>
                <a:srgbClr val="004C6B"/>
              </a:solidFill>
            </a:endParaRPr>
          </a:p>
        </c:rich>
      </c:tx>
      <c:layout>
        <c:manualLayout>
          <c:xMode val="edge"/>
          <c:yMode val="edge"/>
          <c:x val="0.27293778873772651"/>
          <c:y val="4.954686931370937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004C6B"/>
              </a:solidFill>
              <a:latin typeface="+mn-lt"/>
              <a:ea typeface="+mn-ea"/>
              <a:cs typeface="+mn-cs"/>
            </a:defRPr>
          </a:pPr>
          <a:endParaRPr lang="en-US"/>
        </a:p>
      </c:txPr>
    </c:title>
    <c:autoTitleDeleted val="0"/>
    <c:plotArea>
      <c:layout>
        <c:manualLayout>
          <c:layoutTarget val="inner"/>
          <c:xMode val="edge"/>
          <c:yMode val="edge"/>
          <c:x val="0.1570466170341229"/>
          <c:y val="0.15319233421529477"/>
          <c:w val="0.59366389295596322"/>
          <c:h val="0.71995904284198375"/>
        </c:manualLayout>
      </c:layout>
      <c:pieChart>
        <c:varyColors val="1"/>
        <c:ser>
          <c:idx val="0"/>
          <c:order val="0"/>
          <c:tx>
            <c:strRef>
              <c:f>Sheet1!$B$1</c:f>
              <c:strCache>
                <c:ptCount val="1"/>
                <c:pt idx="0">
                  <c:v>Total Reviews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25-492F-A184-9E6299BF4D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6-5C25-492F-A184-9E6299BF4D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25-492F-A184-9E6299BF4D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5C25-492F-A184-9E6299BF4D4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3-5C25-492F-A184-9E6299BF4D46}"/>
              </c:ext>
            </c:extLst>
          </c:dPt>
          <c:dPt>
            <c:idx val="5"/>
            <c:bubble3D val="0"/>
            <c:spPr>
              <a:solidFill>
                <a:schemeClr val="tx1"/>
              </a:solidFill>
              <a:ln w="19050">
                <a:solidFill>
                  <a:schemeClr val="lt1"/>
                </a:solidFill>
              </a:ln>
              <a:effectLst/>
            </c:spPr>
            <c:extLst>
              <c:ext xmlns:c16="http://schemas.microsoft.com/office/drawing/2014/chart" uri="{C3380CC4-5D6E-409C-BE32-E72D297353CC}">
                <c16:uniqueId val="{0000000A-35E4-4A14-A58D-3D1A0D041028}"/>
              </c:ext>
            </c:extLst>
          </c:dPt>
          <c:dLbls>
            <c:dLbl>
              <c:idx val="3"/>
              <c:layout>
                <c:manualLayout>
                  <c:x val="7.6548728933019256E-2"/>
                  <c:y val="-0.19034443820592165"/>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C25-492F-A184-9E6299BF4D46}"/>
                </c:ext>
              </c:extLst>
            </c:dLbl>
            <c:dLbl>
              <c:idx val="4"/>
              <c:layout>
                <c:manualLayout>
                  <c:x val="0.15272364534728713"/>
                  <c:y val="8.140770887797066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C25-492F-A184-9E6299BF4D46}"/>
                </c:ext>
              </c:extLst>
            </c:dLbl>
            <c:dLbl>
              <c:idx val="5"/>
              <c:layout>
                <c:manualLayout>
                  <c:x val="6.2704700640214842E-2"/>
                  <c:y val="0.12883443659068508"/>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35E4-4A14-A58D-3D1A0D0410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Aplos</c:v>
                </c:pt>
                <c:pt idx="1">
                  <c:v>Lewisham Alliance</c:v>
                </c:pt>
                <c:pt idx="2">
                  <c:v>Lewisham Care Partnership</c:v>
                </c:pt>
                <c:pt idx="3">
                  <c:v>Modality</c:v>
                </c:pt>
                <c:pt idx="4">
                  <c:v>North Lewisham</c:v>
                </c:pt>
                <c:pt idx="5">
                  <c:v>Sevenfields</c:v>
                </c:pt>
              </c:strCache>
            </c:strRef>
          </c:cat>
          <c:val>
            <c:numRef>
              <c:f>Sheet1!$B$2:$B$7</c:f>
              <c:numCache>
                <c:formatCode>General</c:formatCode>
                <c:ptCount val="6"/>
                <c:pt idx="0">
                  <c:v>32</c:v>
                </c:pt>
                <c:pt idx="1">
                  <c:v>45</c:v>
                </c:pt>
                <c:pt idx="2">
                  <c:v>39</c:v>
                </c:pt>
                <c:pt idx="3">
                  <c:v>85</c:v>
                </c:pt>
                <c:pt idx="4">
                  <c:v>57</c:v>
                </c:pt>
                <c:pt idx="5">
                  <c:v>38</c:v>
                </c:pt>
              </c:numCache>
            </c:numRef>
          </c:val>
          <c:extLst>
            <c:ext xmlns:c16="http://schemas.microsoft.com/office/drawing/2014/chart" uri="{C3380CC4-5D6E-409C-BE32-E72D297353CC}">
              <c16:uniqueId val="{00000000-5C25-492F-A184-9E6299BF4D4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ayout>
        <c:manualLayout>
          <c:xMode val="edge"/>
          <c:yMode val="edge"/>
          <c:x val="8.5773266348728797E-2"/>
          <c:y val="0.87640012072175733"/>
          <c:w val="0.72457604996418501"/>
          <c:h val="0.123599879278242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Q1) How did you find getting a referral/appointment at the hospital?</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667-4ADE-BE64-16ACA078B0BE}"/>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667-4ADE-BE64-16ACA078B0BE}"/>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667-4ADE-BE64-16ACA078B0BE}"/>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667-4ADE-BE64-16ACA078B0BE}"/>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667-4ADE-BE64-16ACA078B0BE}"/>
              </c:ext>
            </c:extLst>
          </c:dPt>
          <c:dLbls>
            <c:dLbl>
              <c:idx val="4"/>
              <c:layout>
                <c:manualLayout>
                  <c:x val="2.2660418814499671E-2"/>
                  <c:y val="-7.027460038961945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67-4ADE-BE64-16ACA078B0B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52</c:v>
                </c:pt>
                <c:pt idx="1">
                  <c:v>147</c:v>
                </c:pt>
                <c:pt idx="2">
                  <c:v>57</c:v>
                </c:pt>
                <c:pt idx="3">
                  <c:v>25</c:v>
                </c:pt>
                <c:pt idx="4">
                  <c:v>9</c:v>
                </c:pt>
              </c:numCache>
            </c:numRef>
          </c:val>
          <c:extLst>
            <c:ext xmlns:c16="http://schemas.microsoft.com/office/drawing/2014/chart" uri="{C3380CC4-5D6E-409C-BE32-E72D297353CC}">
              <c16:uniqueId val="{0000000A-C667-4ADE-BE64-16ACA078B0B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5139" cy="497364"/>
          </a:xfrm>
          <a:prstGeom prst="rect">
            <a:avLst/>
          </a:prstGeom>
        </p:spPr>
        <p:txBody>
          <a:bodyPr vert="horz" lIns="96597" tIns="48299" rIns="96597" bIns="48299" rtlCol="0"/>
          <a:lstStyle>
            <a:lvl1pPr algn="l">
              <a:defRPr sz="1300"/>
            </a:lvl1pPr>
          </a:lstStyle>
          <a:p>
            <a:endParaRPr lang="en-GB"/>
          </a:p>
        </p:txBody>
      </p:sp>
      <p:sp>
        <p:nvSpPr>
          <p:cNvPr id="3" name="Date Placeholder 2"/>
          <p:cNvSpPr>
            <a:spLocks noGrp="1"/>
          </p:cNvSpPr>
          <p:nvPr>
            <p:ph type="dt" sz="quarter" idx="1"/>
          </p:nvPr>
        </p:nvSpPr>
        <p:spPr>
          <a:xfrm>
            <a:off x="3941264" y="0"/>
            <a:ext cx="3015139" cy="497364"/>
          </a:xfrm>
          <a:prstGeom prst="rect">
            <a:avLst/>
          </a:prstGeom>
        </p:spPr>
        <p:txBody>
          <a:bodyPr vert="horz" lIns="96597" tIns="48299" rIns="96597" bIns="48299" rtlCol="0"/>
          <a:lstStyle>
            <a:lvl1pPr algn="r">
              <a:defRPr sz="1300"/>
            </a:lvl1pPr>
          </a:lstStyle>
          <a:p>
            <a:fld id="{DA8A33F5-A342-45B8-99A3-4A4A2AE80816}" type="datetimeFigureOut">
              <a:rPr lang="en-US" smtClean="0"/>
              <a:pPr/>
              <a:t>12/18/24</a:t>
            </a:fld>
            <a:endParaRPr lang="en-GB"/>
          </a:p>
        </p:txBody>
      </p:sp>
      <p:sp>
        <p:nvSpPr>
          <p:cNvPr id="4" name="Footer Placeholder 3"/>
          <p:cNvSpPr>
            <a:spLocks noGrp="1"/>
          </p:cNvSpPr>
          <p:nvPr>
            <p:ph type="ftr" sz="quarter" idx="2"/>
          </p:nvPr>
        </p:nvSpPr>
        <p:spPr>
          <a:xfrm>
            <a:off x="0" y="9448185"/>
            <a:ext cx="3015139" cy="497364"/>
          </a:xfrm>
          <a:prstGeom prst="rect">
            <a:avLst/>
          </a:prstGeom>
        </p:spPr>
        <p:txBody>
          <a:bodyPr vert="horz" lIns="96597" tIns="48299" rIns="96597" bIns="48299" rtlCol="0" anchor="b"/>
          <a:lstStyle>
            <a:lvl1pPr algn="l">
              <a:defRPr sz="1300"/>
            </a:lvl1pPr>
          </a:lstStyle>
          <a:p>
            <a:endParaRPr lang="en-GB"/>
          </a:p>
        </p:txBody>
      </p:sp>
      <p:sp>
        <p:nvSpPr>
          <p:cNvPr id="5" name="Slide Number Placeholder 4"/>
          <p:cNvSpPr>
            <a:spLocks noGrp="1"/>
          </p:cNvSpPr>
          <p:nvPr>
            <p:ph type="sldNum" sz="quarter" idx="3"/>
          </p:nvPr>
        </p:nvSpPr>
        <p:spPr>
          <a:xfrm>
            <a:off x="3941264" y="9448185"/>
            <a:ext cx="3015139" cy="497364"/>
          </a:xfrm>
          <a:prstGeom prst="rect">
            <a:avLst/>
          </a:prstGeom>
        </p:spPr>
        <p:txBody>
          <a:bodyPr vert="horz" lIns="96597" tIns="48299" rIns="96597" bIns="48299" rtlCol="0" anchor="b"/>
          <a:lstStyle>
            <a:lvl1pPr algn="r">
              <a:defRPr sz="1300"/>
            </a:lvl1pPr>
          </a:lstStyle>
          <a:p>
            <a:fld id="{374A94B3-E882-4EF5-81D7-F7DCC630DB60}"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5139" cy="497364"/>
          </a:xfrm>
          <a:prstGeom prst="rect">
            <a:avLst/>
          </a:prstGeom>
        </p:spPr>
        <p:txBody>
          <a:bodyPr vert="horz" lIns="96597" tIns="48299" rIns="96597" bIns="48299" rtlCol="0"/>
          <a:lstStyle>
            <a:lvl1pPr algn="l">
              <a:defRPr sz="1300"/>
            </a:lvl1pPr>
          </a:lstStyle>
          <a:p>
            <a:endParaRPr lang="en-GB"/>
          </a:p>
        </p:txBody>
      </p:sp>
      <p:sp>
        <p:nvSpPr>
          <p:cNvPr id="3" name="Date Placeholder 2"/>
          <p:cNvSpPr>
            <a:spLocks noGrp="1"/>
          </p:cNvSpPr>
          <p:nvPr>
            <p:ph type="dt" idx="1"/>
          </p:nvPr>
        </p:nvSpPr>
        <p:spPr>
          <a:xfrm>
            <a:off x="3941264" y="0"/>
            <a:ext cx="3015139" cy="497364"/>
          </a:xfrm>
          <a:prstGeom prst="rect">
            <a:avLst/>
          </a:prstGeom>
        </p:spPr>
        <p:txBody>
          <a:bodyPr vert="horz" lIns="96597" tIns="48299" rIns="96597" bIns="48299" rtlCol="0"/>
          <a:lstStyle>
            <a:lvl1pPr algn="r">
              <a:defRPr sz="1300"/>
            </a:lvl1pPr>
          </a:lstStyle>
          <a:p>
            <a:fld id="{D33B908E-4156-481E-949B-A72F3F38BE7C}" type="datetimeFigureOut">
              <a:rPr lang="en-US" smtClean="0"/>
              <a:pPr/>
              <a:t>12/18/24</a:t>
            </a:fld>
            <a:endParaRPr lang="en-GB"/>
          </a:p>
        </p:txBody>
      </p:sp>
      <p:sp>
        <p:nvSpPr>
          <p:cNvPr id="4" name="Slide Image Placeholder 3"/>
          <p:cNvSpPr>
            <a:spLocks noGrp="1" noRot="1" noChangeAspect="1"/>
          </p:cNvSpPr>
          <p:nvPr>
            <p:ph type="sldImg" idx="2"/>
          </p:nvPr>
        </p:nvSpPr>
        <p:spPr>
          <a:xfrm>
            <a:off x="2189163" y="746125"/>
            <a:ext cx="2579687" cy="3730625"/>
          </a:xfrm>
          <a:prstGeom prst="rect">
            <a:avLst/>
          </a:prstGeom>
          <a:noFill/>
          <a:ln w="12700">
            <a:solidFill>
              <a:prstClr val="black"/>
            </a:solidFill>
          </a:ln>
        </p:spPr>
        <p:txBody>
          <a:bodyPr vert="horz" lIns="96597" tIns="48299" rIns="96597" bIns="48299" rtlCol="0" anchor="ctr"/>
          <a:lstStyle/>
          <a:p>
            <a:endParaRPr lang="en-GB"/>
          </a:p>
        </p:txBody>
      </p:sp>
      <p:sp>
        <p:nvSpPr>
          <p:cNvPr id="5" name="Notes Placeholder 4"/>
          <p:cNvSpPr>
            <a:spLocks noGrp="1"/>
          </p:cNvSpPr>
          <p:nvPr>
            <p:ph type="body" sz="quarter" idx="3"/>
          </p:nvPr>
        </p:nvSpPr>
        <p:spPr>
          <a:xfrm>
            <a:off x="695802" y="4724956"/>
            <a:ext cx="5566410" cy="4476274"/>
          </a:xfrm>
          <a:prstGeom prst="rect">
            <a:avLst/>
          </a:prstGeom>
        </p:spPr>
        <p:txBody>
          <a:bodyPr vert="horz" lIns="96597" tIns="48299" rIns="96597" bIns="482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5"/>
            <a:ext cx="3015139" cy="497364"/>
          </a:xfrm>
          <a:prstGeom prst="rect">
            <a:avLst/>
          </a:prstGeom>
        </p:spPr>
        <p:txBody>
          <a:bodyPr vert="horz" lIns="96597" tIns="48299" rIns="96597" bIns="48299" rtlCol="0" anchor="b"/>
          <a:lstStyle>
            <a:lvl1pPr algn="l">
              <a:defRPr sz="1300"/>
            </a:lvl1pPr>
          </a:lstStyle>
          <a:p>
            <a:endParaRPr lang="en-GB"/>
          </a:p>
        </p:txBody>
      </p:sp>
      <p:sp>
        <p:nvSpPr>
          <p:cNvPr id="7" name="Slide Number Placeholder 6"/>
          <p:cNvSpPr>
            <a:spLocks noGrp="1"/>
          </p:cNvSpPr>
          <p:nvPr>
            <p:ph type="sldNum" sz="quarter" idx="5"/>
          </p:nvPr>
        </p:nvSpPr>
        <p:spPr>
          <a:xfrm>
            <a:off x="3941264" y="9448185"/>
            <a:ext cx="3015139" cy="497364"/>
          </a:xfrm>
          <a:prstGeom prst="rect">
            <a:avLst/>
          </a:prstGeom>
        </p:spPr>
        <p:txBody>
          <a:bodyPr vert="horz" lIns="96597" tIns="48299" rIns="96597" bIns="48299" rtlCol="0" anchor="b"/>
          <a:lstStyle>
            <a:lvl1pPr algn="r">
              <a:defRPr sz="1300"/>
            </a:lvl1pPr>
          </a:lstStyle>
          <a:p>
            <a:fld id="{5B0A750E-58F9-4D0C-9E1D-38E2BFFB217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12</a:t>
            </a:fld>
            <a:endParaRPr lang="en-GB"/>
          </a:p>
        </p:txBody>
      </p:sp>
    </p:spTree>
    <p:extLst>
      <p:ext uri="{BB962C8B-B14F-4D97-AF65-F5344CB8AC3E}">
        <p14:creationId xmlns:p14="http://schemas.microsoft.com/office/powerpoint/2010/main" val="228530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37</a:t>
            </a:fld>
            <a:endParaRPr lang="en-GB"/>
          </a:p>
        </p:txBody>
      </p:sp>
    </p:spTree>
    <p:extLst>
      <p:ext uri="{BB962C8B-B14F-4D97-AF65-F5344CB8AC3E}">
        <p14:creationId xmlns:p14="http://schemas.microsoft.com/office/powerpoint/2010/main" val="29367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BF475-A994-4B10-897F-44436E75C6F7}" type="slidenum">
              <a:rPr lang="en-GB" smtClean="0"/>
              <a:t>42</a:t>
            </a:fld>
            <a:endParaRPr lang="en-GB" dirty="0"/>
          </a:p>
        </p:txBody>
      </p:sp>
    </p:spTree>
    <p:extLst>
      <p:ext uri="{BB962C8B-B14F-4D97-AF65-F5344CB8AC3E}">
        <p14:creationId xmlns:p14="http://schemas.microsoft.com/office/powerpoint/2010/main" val="295100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BF475-A994-4B10-897F-44436E75C6F7}" type="slidenum">
              <a:rPr lang="en-GB" smtClean="0"/>
              <a:t>43</a:t>
            </a:fld>
            <a:endParaRPr lang="en-GB" dirty="0"/>
          </a:p>
        </p:txBody>
      </p:sp>
    </p:spTree>
    <p:extLst>
      <p:ext uri="{BB962C8B-B14F-4D97-AF65-F5344CB8AC3E}">
        <p14:creationId xmlns:p14="http://schemas.microsoft.com/office/powerpoint/2010/main" val="217388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BF475-A994-4B10-897F-44436E75C6F7}" type="slidenum">
              <a:rPr lang="en-GB" smtClean="0"/>
              <a:t>44</a:t>
            </a:fld>
            <a:endParaRPr lang="en-GB" dirty="0"/>
          </a:p>
        </p:txBody>
      </p:sp>
    </p:spTree>
    <p:extLst>
      <p:ext uri="{BB962C8B-B14F-4D97-AF65-F5344CB8AC3E}">
        <p14:creationId xmlns:p14="http://schemas.microsoft.com/office/powerpoint/2010/main" val="103677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BF475-A994-4B10-897F-44436E75C6F7}" type="slidenum">
              <a:rPr lang="en-GB" smtClean="0"/>
              <a:t>45</a:t>
            </a:fld>
            <a:endParaRPr lang="en-GB" dirty="0"/>
          </a:p>
        </p:txBody>
      </p:sp>
    </p:spTree>
    <p:extLst>
      <p:ext uri="{BB962C8B-B14F-4D97-AF65-F5344CB8AC3E}">
        <p14:creationId xmlns:p14="http://schemas.microsoft.com/office/powerpoint/2010/main" val="3875741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tx1"/>
                </a:solidFill>
              </a:defRPr>
            </a:lvl1pPr>
          </a:lstStyle>
          <a:p>
            <a:r>
              <a:rPr lang="en-GB" noProof="0" dirty="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149"/>
            <a:ext cx="2448000" cy="6713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61192" y="308504"/>
            <a:ext cx="581000" cy="360000"/>
          </a:xfrm>
        </p:spPr>
        <p:txBody>
          <a:bodyPr/>
          <a:lstStyle/>
          <a:p>
            <a:fld id="{9295DF58-4118-4551-8C61-1A7ED177FA2D}" type="slidenum">
              <a:rPr lang="en-GB" noProof="0" smtClean="0"/>
              <a:pPr/>
              <a:t>‹#›</a:t>
            </a:fld>
            <a:endParaRPr lang="en-GB" noProof="0" dirty="0"/>
          </a:p>
        </p:txBody>
      </p:sp>
      <p:sp>
        <p:nvSpPr>
          <p:cNvPr id="23" name="Content Placeholder 2"/>
          <p:cNvSpPr>
            <a:spLocks noGrp="1"/>
          </p:cNvSpPr>
          <p:nvPr>
            <p:ph idx="23"/>
          </p:nvPr>
        </p:nvSpPr>
        <p:spPr>
          <a:xfrm>
            <a:off x="1159200" y="4880992"/>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880992"/>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09184"/>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09184"/>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6254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6254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2" name="Straight Connector 31"/>
          <p:cNvCxnSpPr>
            <a:cxnSpLocks/>
          </p:cNvCxnSpPr>
          <p:nvPr userDrawn="1"/>
        </p:nvCxnSpPr>
        <p:spPr>
          <a:xfrm>
            <a:off x="548680" y="5817096"/>
            <a:ext cx="59088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548680" y="7761312"/>
            <a:ext cx="59088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73963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0" y="0"/>
            <a:ext cx="6858000" cy="970075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a:t>Click icon to add picture</a:t>
            </a:r>
            <a:endParaRPr lang="en-GB" dirty="0"/>
          </a:p>
        </p:txBody>
      </p:sp>
      <p:sp>
        <p:nvSpPr>
          <p:cNvPr id="12" name="Text Placeholder 11"/>
          <p:cNvSpPr>
            <a:spLocks noGrp="1"/>
          </p:cNvSpPr>
          <p:nvPr>
            <p:ph type="body" sz="quarter" idx="15" hasCustomPrompt="1"/>
          </p:nvPr>
        </p:nvSpPr>
        <p:spPr>
          <a:xfrm>
            <a:off x="395292" y="1229422"/>
            <a:ext cx="6072187" cy="928688"/>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2238356"/>
            <a:ext cx="6120000" cy="1357322"/>
          </a:xfrm>
        </p:spPr>
        <p:txBody>
          <a:bodyPr/>
          <a:lstStyle>
            <a:lvl1pPr marL="0">
              <a:lnSpc>
                <a:spcPts val="1700"/>
              </a:lnSpc>
              <a:spcAft>
                <a:spcPts val="0"/>
              </a:spcAft>
              <a:defRPr sz="1400" b="0">
                <a:solidFill>
                  <a:schemeClr val="bg1"/>
                </a:solidFill>
              </a:defRPr>
            </a:lvl1pPr>
            <a:lvl2pPr defTabSz="900000">
              <a:lnSpc>
                <a:spcPts val="1400"/>
              </a:lnSpc>
              <a:spcBef>
                <a:spcPts val="1200"/>
              </a:spcBef>
              <a:spcAft>
                <a:spcPts val="600"/>
              </a:spcAft>
              <a:tabLst>
                <a:tab pos="576000" algn="l"/>
              </a:tabLst>
              <a:defRPr sz="1200" b="1">
                <a:solidFill>
                  <a:schemeClr val="bg1"/>
                </a:solidFill>
              </a:defRPr>
            </a:lvl2pPr>
            <a:lvl3pPr marL="0" indent="-180000">
              <a:lnSpc>
                <a:spcPts val="1200"/>
              </a:lnSpc>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96E9F98D-36D6-1644-B117-CD8EA04F7DEE}"/>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295455"/>
            <a:ext cx="581000" cy="360000"/>
          </a:xfrm>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321200"/>
            <a:ext cx="5940000" cy="1836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0" name="Text Placeholder 9"/>
          <p:cNvSpPr>
            <a:spLocks noGrp="1"/>
          </p:cNvSpPr>
          <p:nvPr>
            <p:ph type="body" sz="quarter" idx="14"/>
          </p:nvPr>
        </p:nvSpPr>
        <p:spPr>
          <a:xfrm>
            <a:off x="1498520" y="3272348"/>
            <a:ext cx="4788000" cy="900000"/>
          </a:xfrm>
        </p:spPr>
        <p:txBody>
          <a:bodyPr lIns="90000" tIns="36000" rIns="90000" bIns="36000"/>
          <a:lstStyle>
            <a:lvl1pPr>
              <a:lnSpc>
                <a:spcPct val="100000"/>
              </a:lnSpc>
              <a:spcAft>
                <a:spcPts val="200"/>
              </a:spcAft>
              <a:defRPr sz="2800" b="1">
                <a:solidFill>
                  <a:schemeClr val="accent1"/>
                </a:solidFill>
              </a:defRPr>
            </a:lvl1pPr>
            <a:lvl2pPr>
              <a:defRPr sz="1200" b="1">
                <a:solidFill>
                  <a:schemeClr val="tx1"/>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464402" y="7248062"/>
            <a:ext cx="5832000" cy="684000"/>
          </a:xfrm>
        </p:spPr>
        <p:txBody>
          <a:bodyPr lIns="90000" tIns="36000" rIns="90000" bIns="36000"/>
          <a:lstStyle>
            <a:lvl1pPr>
              <a:lnSpc>
                <a:spcPct val="100000"/>
              </a:lnSpc>
              <a:spcAft>
                <a:spcPts val="200"/>
              </a:spcAft>
              <a:defRPr sz="1200" b="1">
                <a:solidFill>
                  <a:schemeClr val="tx1"/>
                </a:solidFill>
              </a:defRPr>
            </a:lvl1pPr>
            <a:lvl2pPr>
              <a:defRPr sz="12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8204809"/>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13" name="Content Placeholder 2"/>
          <p:cNvSpPr>
            <a:spLocks noGrp="1"/>
          </p:cNvSpPr>
          <p:nvPr>
            <p:ph idx="17"/>
          </p:nvPr>
        </p:nvSpPr>
        <p:spPr>
          <a:xfrm>
            <a:off x="424886" y="4406602"/>
            <a:ext cx="5940000" cy="2736000"/>
          </a:xfrm>
        </p:spPr>
        <p:txBody>
          <a:bodyPr lIns="0" numCol="1"/>
          <a:lstStyle>
            <a:lvl1pPr marL="0" indent="0" algn="l">
              <a:lnSpc>
                <a:spcPct val="100000"/>
              </a:lnSpc>
              <a:spcAft>
                <a:spcPts val="200"/>
              </a:spcAft>
              <a:defRPr sz="1100" b="0">
                <a:solidFill>
                  <a:srgbClr val="000000"/>
                </a:solidFill>
              </a:defRPr>
            </a:lvl1pPr>
            <a:lvl2pPr marL="180000" indent="-126000" algn="l">
              <a:lnSpc>
                <a:spcPts val="1400"/>
              </a:lnSpc>
              <a:spcBef>
                <a:spcPts val="0"/>
              </a:spcBef>
              <a:spcAft>
                <a:spcPts val="400"/>
              </a:spcAft>
              <a:buClr>
                <a:schemeClr val="tx1"/>
              </a:buClr>
              <a:buSzPct val="120000"/>
              <a:buFont typeface="Arial" pitchFamily="34" charset="0"/>
              <a:buChar char="•"/>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100" b="0">
                <a:solidFill>
                  <a:schemeClr val="tx1"/>
                </a:solidFill>
              </a:defRPr>
            </a:lvl4pPr>
            <a:lvl5pPr marL="0" indent="0" algn="l">
              <a:lnSpc>
                <a:spcPts val="1500"/>
              </a:lnSpc>
              <a:spcAft>
                <a:spcPts val="0"/>
              </a:spcAft>
              <a:defRPr sz="11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BA41F65D-2AF3-CB42-9D5C-831125A9A7D5}"/>
              </a:ext>
            </a:extLst>
          </p:cNvPr>
          <p:cNvSpPr>
            <a:spLocks noGrp="1"/>
          </p:cNvSpPr>
          <p:nvPr>
            <p:ph type="ftr" sz="quarter" idx="18"/>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25701" y="375558"/>
            <a:ext cx="581000" cy="360000"/>
          </a:xfrm>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321200"/>
            <a:ext cx="5940000" cy="2772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9" name="Text Placeholder 9"/>
          <p:cNvSpPr>
            <a:spLocks noGrp="1"/>
          </p:cNvSpPr>
          <p:nvPr>
            <p:ph type="body" sz="quarter" idx="15"/>
          </p:nvPr>
        </p:nvSpPr>
        <p:spPr>
          <a:xfrm>
            <a:off x="464402" y="5713766"/>
            <a:ext cx="5832000" cy="2016000"/>
          </a:xfrm>
        </p:spPr>
        <p:txBody>
          <a:bodyPr lIns="90000" tIns="36000" rIns="90000" bIns="36000"/>
          <a:lstStyle>
            <a:lvl1pPr>
              <a:lnSpc>
                <a:spcPct val="100000"/>
              </a:lnSpc>
              <a:spcAft>
                <a:spcPts val="200"/>
              </a:spcAft>
              <a:defRPr sz="1400" b="1">
                <a:solidFill>
                  <a:schemeClr val="tx1"/>
                </a:solidFill>
              </a:defRPr>
            </a:lvl1pPr>
            <a:lvl2pPr>
              <a:spcAft>
                <a:spcPts val="1200"/>
              </a:spcAft>
              <a:defRPr sz="11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4238620"/>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8" name="Footer Placeholder 59">
            <a:extLst>
              <a:ext uri="{FF2B5EF4-FFF2-40B4-BE49-F238E27FC236}">
                <a16:creationId xmlns:a16="http://schemas.microsoft.com/office/drawing/2014/main" id="{0A52F6A6-09A1-E246-8CDF-A10244BA9259}"/>
              </a:ext>
            </a:extLst>
          </p:cNvPr>
          <p:cNvSpPr>
            <a:spLocks noGrp="1"/>
          </p:cNvSpPr>
          <p:nvPr>
            <p:ph type="ftr" sz="quarter" idx="17"/>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339081"/>
            <a:ext cx="581000" cy="360000"/>
          </a:xfrm>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1620000" y="2353226"/>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Text Placeholder 8"/>
          <p:cNvSpPr>
            <a:spLocks noGrp="1"/>
          </p:cNvSpPr>
          <p:nvPr>
            <p:ph type="body" sz="quarter" idx="15"/>
          </p:nvPr>
        </p:nvSpPr>
        <p:spPr>
          <a:xfrm>
            <a:off x="1620000" y="4540021"/>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1" name="Text Placeholder 8"/>
          <p:cNvSpPr>
            <a:spLocks noGrp="1"/>
          </p:cNvSpPr>
          <p:nvPr>
            <p:ph type="body" sz="quarter" idx="16"/>
          </p:nvPr>
        </p:nvSpPr>
        <p:spPr>
          <a:xfrm>
            <a:off x="1620000" y="6825942"/>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321200"/>
            <a:ext cx="5976000" cy="631404"/>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620000" y="2588874"/>
            <a:ext cx="4752000" cy="1752090"/>
          </a:xfrm>
        </p:spPr>
        <p:txBody>
          <a:bodyPr lIns="0" numCol="1"/>
          <a:lstStyle>
            <a:lvl1pPr marL="0" indent="0" algn="l">
              <a:lnSpc>
                <a:spcPts val="13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Content Placeholder 2"/>
          <p:cNvSpPr>
            <a:spLocks noGrp="1"/>
          </p:cNvSpPr>
          <p:nvPr>
            <p:ph idx="20"/>
          </p:nvPr>
        </p:nvSpPr>
        <p:spPr>
          <a:xfrm>
            <a:off x="1620000" y="4765874"/>
            <a:ext cx="4752000" cy="1861106"/>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1630751" y="7093330"/>
            <a:ext cx="4752000" cy="1836000"/>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8" name="Text Placeholder 17"/>
          <p:cNvSpPr>
            <a:spLocks noGrp="1"/>
          </p:cNvSpPr>
          <p:nvPr>
            <p:ph type="body" sz="quarter" idx="22"/>
          </p:nvPr>
        </p:nvSpPr>
        <p:spPr>
          <a:xfrm>
            <a:off x="430726" y="1001628"/>
            <a:ext cx="5976000" cy="1152000"/>
          </a:xfrm>
        </p:spPr>
        <p:txBody>
          <a:bodyPr/>
          <a:lstStyle>
            <a:lvl1pPr>
              <a:lnSpc>
                <a:spcPct val="100000"/>
              </a:lnSpc>
              <a:spcAft>
                <a:spcPts val="0"/>
              </a:spcAft>
              <a:defRPr sz="1600" b="1">
                <a:solidFill>
                  <a:schemeClr val="accent1"/>
                </a:solidFill>
                <a:latin typeface="+mj-lt"/>
              </a:defRPr>
            </a:lvl1pPr>
            <a:lvl2pPr>
              <a:lnSpc>
                <a:spcPct val="100000"/>
              </a:lnSpc>
              <a:spcAft>
                <a:spcPts val="200"/>
              </a:spcAft>
              <a:defRPr sz="1200" b="1">
                <a:solidFill>
                  <a:schemeClr val="tx1"/>
                </a:solidFill>
              </a:defRPr>
            </a:lvl2pPr>
          </a:lstStyle>
          <a:p>
            <a:pPr lvl="0"/>
            <a:r>
              <a:rPr lang="en-GB" noProof="0"/>
              <a:t>Click to edit Master text styles</a:t>
            </a:r>
          </a:p>
          <a:p>
            <a:pPr lvl="1"/>
            <a:r>
              <a:rPr lang="en-GB" noProof="0"/>
              <a:t>Second level</a:t>
            </a:r>
          </a:p>
        </p:txBody>
      </p:sp>
      <p:sp>
        <p:nvSpPr>
          <p:cNvPr id="19" name="Footer Placeholder 59">
            <a:extLst>
              <a:ext uri="{FF2B5EF4-FFF2-40B4-BE49-F238E27FC236}">
                <a16:creationId xmlns:a16="http://schemas.microsoft.com/office/drawing/2014/main" id="{1551590A-AE08-4042-8C24-E3E27D0FA043}"/>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0"/>
            <a:ext cx="6861600" cy="9705846"/>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1666852"/>
            <a:ext cx="6120000" cy="2448000"/>
          </a:xfrm>
        </p:spPr>
        <p:txBody>
          <a:bodyPr/>
          <a:lstStyle>
            <a:lvl1pPr marL="0">
              <a:lnSpc>
                <a:spcPts val="1600"/>
              </a:lnSpc>
              <a:spcAft>
                <a:spcPts val="600"/>
              </a:spcAft>
              <a:defRPr sz="1200" b="0">
                <a:solidFill>
                  <a:schemeClr val="bg1"/>
                </a:solidFill>
              </a:defRPr>
            </a:lvl1pPr>
            <a:lvl2pPr defTabSz="900000">
              <a:lnSpc>
                <a:spcPts val="1400"/>
              </a:lnSpc>
              <a:spcBef>
                <a:spcPts val="600"/>
              </a:spcBef>
              <a:spcAft>
                <a:spcPts val="600"/>
              </a:spcAft>
              <a:tabLst>
                <a:tab pos="576000" algn="l"/>
              </a:tabLst>
              <a:defRPr sz="1200" b="1">
                <a:solidFill>
                  <a:schemeClr val="bg1"/>
                </a:solidFill>
              </a:defRPr>
            </a:lvl2pPr>
            <a:lvl3pPr marL="180000" indent="-180000">
              <a:lnSpc>
                <a:spcPts val="1200"/>
              </a:lnSpc>
              <a:spcAft>
                <a:spcPts val="600"/>
              </a:spcAft>
              <a:buFont typeface="Arial" pitchFamily="34" charset="0"/>
              <a:buChar char="•"/>
              <a:defRPr sz="1100" b="1">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1E114880-4BC2-8F46-9C2B-C5231CDC2B3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469578" y="1238224"/>
            <a:ext cx="5832000" cy="216000"/>
          </a:xfrm>
        </p:spPr>
        <p:txBody>
          <a:bodyPr/>
          <a:lstStyle>
            <a:lvl1pPr>
              <a:defRPr sz="1400" b="1">
                <a:solidFill>
                  <a:schemeClr val="accent1"/>
                </a:solidFill>
                <a:latin typeface="+mj-lt"/>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1" name="Text Placeholder 8"/>
          <p:cNvSpPr>
            <a:spLocks noGrp="1"/>
          </p:cNvSpPr>
          <p:nvPr>
            <p:ph type="body" sz="quarter" idx="16"/>
          </p:nvPr>
        </p:nvSpPr>
        <p:spPr>
          <a:xfrm>
            <a:off x="469578" y="4953000"/>
            <a:ext cx="583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5" name="Content Placeholder 2"/>
          <p:cNvSpPr>
            <a:spLocks noGrp="1"/>
          </p:cNvSpPr>
          <p:nvPr>
            <p:ph idx="19"/>
          </p:nvPr>
        </p:nvSpPr>
        <p:spPr>
          <a:xfrm>
            <a:off x="469578" y="1502642"/>
            <a:ext cx="5832000" cy="2664000"/>
          </a:xfrm>
        </p:spPr>
        <p:txBody>
          <a:bodyPr lIns="0" numCol="1"/>
          <a:lstStyle>
            <a:lvl1pPr marL="0" indent="0" algn="l">
              <a:lnSpc>
                <a:spcPts val="13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469578" y="5217418"/>
            <a:ext cx="5832000" cy="3204000"/>
          </a:xfrm>
        </p:spPr>
        <p:txBody>
          <a:bodyPr lIns="0" numCol="1"/>
          <a:lstStyle>
            <a:lvl1pPr marL="0" indent="0" algn="l">
              <a:lnSpc>
                <a:spcPts val="14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9" name="Picture Placeholder 18"/>
          <p:cNvSpPr>
            <a:spLocks noGrp="1"/>
          </p:cNvSpPr>
          <p:nvPr>
            <p:ph type="pic" sz="quarter" idx="22"/>
          </p:nvPr>
        </p:nvSpPr>
        <p:spPr>
          <a:xfrm>
            <a:off x="3534298" y="1515193"/>
            <a:ext cx="2772000" cy="2000250"/>
          </a:xfrm>
        </p:spPr>
        <p:txBody>
          <a:bodyPr/>
          <a:lstStyle/>
          <a:p>
            <a:r>
              <a:rPr lang="en-GB"/>
              <a:t>Click icon to add picture</a:t>
            </a:r>
          </a:p>
        </p:txBody>
      </p:sp>
      <p:sp>
        <p:nvSpPr>
          <p:cNvPr id="20" name="Picture Placeholder 18"/>
          <p:cNvSpPr>
            <a:spLocks noGrp="1"/>
          </p:cNvSpPr>
          <p:nvPr>
            <p:ph type="pic" sz="quarter" idx="23"/>
          </p:nvPr>
        </p:nvSpPr>
        <p:spPr>
          <a:xfrm>
            <a:off x="3536386" y="5226240"/>
            <a:ext cx="2772000" cy="2000250"/>
          </a:xfrm>
        </p:spPr>
        <p:txBody>
          <a:bodyPr/>
          <a:lstStyle/>
          <a:p>
            <a:r>
              <a:rPr lang="en-GB"/>
              <a:t>Click icon to add picture</a:t>
            </a:r>
          </a:p>
        </p:txBody>
      </p:sp>
      <p:sp>
        <p:nvSpPr>
          <p:cNvPr id="10" name="Footer Placeholder 59">
            <a:extLst>
              <a:ext uri="{FF2B5EF4-FFF2-40B4-BE49-F238E27FC236}">
                <a16:creationId xmlns:a16="http://schemas.microsoft.com/office/drawing/2014/main" id="{5B86B38E-FBBD-9E45-8E38-CBBBDD0BAAF1}"/>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1"/>
            <a:ext cx="6861600" cy="9705844"/>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a:t>Click icon to add picture</a:t>
            </a:r>
            <a:endParaRPr lang="en-GB" dirty="0"/>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1740004"/>
            <a:ext cx="6120000" cy="2916000"/>
          </a:xfrm>
        </p:spPr>
        <p:txBody>
          <a:bodyPr/>
          <a:lstStyle>
            <a:lvl1pPr marL="0">
              <a:lnSpc>
                <a:spcPts val="1600"/>
              </a:lnSpc>
              <a:spcAft>
                <a:spcPts val="0"/>
              </a:spcAft>
              <a:defRPr sz="1200" b="0">
                <a:solidFill>
                  <a:schemeClr val="bg1"/>
                </a:solidFill>
              </a:defRPr>
            </a:lvl1pPr>
            <a:lvl2pPr defTabSz="900000">
              <a:lnSpc>
                <a:spcPts val="1400"/>
              </a:lnSpc>
              <a:spcBef>
                <a:spcPts val="600"/>
              </a:spcBef>
              <a:spcAft>
                <a:spcPts val="600"/>
              </a:spcAft>
              <a:tabLst>
                <a:tab pos="576000" algn="l"/>
              </a:tabLst>
              <a:defRPr sz="1200" b="0">
                <a:solidFill>
                  <a:schemeClr val="bg1"/>
                </a:solidFill>
              </a:defRPr>
            </a:lvl2pPr>
            <a:lvl3pPr marL="180000" indent="-180000">
              <a:lnSpc>
                <a:spcPts val="1300"/>
              </a:lnSpc>
              <a:spcAft>
                <a:spcPts val="600"/>
              </a:spcAft>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7D3AD06B-F3D9-E34F-8B0A-989DD70C23B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y We Wor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095348"/>
            <a:ext cx="5940000" cy="8286808"/>
          </a:xfrm>
        </p:spPr>
        <p:txBody>
          <a:bodyPr lIns="0" numCol="1"/>
          <a:lstStyle>
            <a:lvl1pPr marL="0" indent="0" algn="l">
              <a:lnSpc>
                <a:spcPct val="100000"/>
              </a:lnSpc>
              <a:spcAft>
                <a:spcPts val="200"/>
              </a:spcAft>
              <a:defRPr sz="1400" b="1">
                <a:solidFill>
                  <a:schemeClr val="accent1"/>
                </a:solidFill>
                <a:latin typeface="+mj-lt"/>
              </a:defRPr>
            </a:lvl1pPr>
            <a:lvl2pPr marL="0" indent="0" algn="l">
              <a:lnSpc>
                <a:spcPts val="1500"/>
              </a:lnSpc>
              <a:spcBef>
                <a:spcPts val="300"/>
              </a:spcBef>
              <a:spcAft>
                <a:spcPts val="1200"/>
              </a:spcAft>
              <a:buClr>
                <a:schemeClr val="tx1"/>
              </a:buClr>
              <a:buSzPct val="120000"/>
              <a:buFont typeface="Arial" pitchFamily="34" charset="0"/>
              <a:buNone/>
              <a:defRPr sz="1100" b="1">
                <a:solidFill>
                  <a:srgbClr val="000000"/>
                </a:solidFill>
              </a:defRPr>
            </a:lvl2pPr>
            <a:lvl3pPr marL="0" indent="0" algn="l">
              <a:lnSpc>
                <a:spcPts val="1500"/>
              </a:lnSpc>
              <a:spcBef>
                <a:spcPts val="300"/>
              </a:spcBef>
              <a:spcAft>
                <a:spcPts val="1200"/>
              </a:spcAft>
              <a:buClr>
                <a:schemeClr val="tx1"/>
              </a:buClr>
              <a:buSzPct val="120000"/>
              <a:buFont typeface="Arial" pitchFamily="34" charset="0"/>
              <a:buNone/>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7" name="Footer Placeholder 59">
            <a:extLst>
              <a:ext uri="{FF2B5EF4-FFF2-40B4-BE49-F238E27FC236}">
                <a16:creationId xmlns:a16="http://schemas.microsoft.com/office/drawing/2014/main" id="{078E8C9E-F4B5-624D-ADBF-B0711EE20AF4}"/>
              </a:ext>
            </a:extLst>
          </p:cNvPr>
          <p:cNvSpPr>
            <a:spLocks noGrp="1"/>
          </p:cNvSpPr>
          <p:nvPr>
            <p:ph type="ftr" sz="quarter" idx="14"/>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hods and system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Text Placeholder 16"/>
          <p:cNvSpPr>
            <a:spLocks noGrp="1"/>
          </p:cNvSpPr>
          <p:nvPr>
            <p:ph type="body" sz="quarter" idx="16"/>
          </p:nvPr>
        </p:nvSpPr>
        <p:spPr>
          <a:xfrm>
            <a:off x="409584" y="1058771"/>
            <a:ext cx="5976000" cy="1036709"/>
          </a:xfrm>
        </p:spPr>
        <p:txBody>
          <a:bodyPr/>
          <a:lstStyle>
            <a:lvl1pPr>
              <a:lnSpc>
                <a:spcPct val="100000"/>
              </a:lnSpc>
              <a:spcAft>
                <a:spcPts val="400"/>
              </a:spcAft>
              <a:defRPr sz="3200" b="1">
                <a:solidFill>
                  <a:schemeClr val="accent1"/>
                </a:solidFill>
                <a:latin typeface="+mj-lt"/>
              </a:defRPr>
            </a:lvl1pPr>
            <a:lvl2pPr>
              <a:lnSpc>
                <a:spcPts val="1600"/>
              </a:lnSpc>
              <a:spcAft>
                <a:spcPts val="1000"/>
              </a:spcAft>
              <a:defRPr sz="1400" b="1"/>
            </a:lvl2pPr>
          </a:lstStyle>
          <a:p>
            <a:pPr lvl="0"/>
            <a:r>
              <a:rPr lang="en-GB" noProof="0"/>
              <a:t>Click to edit Master text styles</a:t>
            </a:r>
          </a:p>
          <a:p>
            <a:pPr lvl="1"/>
            <a:r>
              <a:rPr lang="en-GB" noProof="0"/>
              <a:t>Second level</a:t>
            </a:r>
          </a:p>
        </p:txBody>
      </p:sp>
      <p:sp>
        <p:nvSpPr>
          <p:cNvPr id="12" name="Text Placeholder 16"/>
          <p:cNvSpPr>
            <a:spLocks noGrp="1"/>
          </p:cNvSpPr>
          <p:nvPr>
            <p:ph type="body" sz="quarter" idx="17"/>
          </p:nvPr>
        </p:nvSpPr>
        <p:spPr>
          <a:xfrm>
            <a:off x="414331" y="6167446"/>
            <a:ext cx="5976000" cy="3286148"/>
          </a:xfrm>
        </p:spPr>
        <p:txBody>
          <a:bodyPr/>
          <a:lstStyle>
            <a:lvl1pPr>
              <a:lnSpc>
                <a:spcPts val="2200"/>
              </a:lnSpc>
              <a:spcAft>
                <a:spcPts val="400"/>
              </a:spcAft>
              <a:defRPr sz="2000" b="1">
                <a:solidFill>
                  <a:schemeClr val="accent1"/>
                </a:solidFill>
              </a:defRPr>
            </a:lvl1pPr>
            <a:lvl2pPr>
              <a:lnSpc>
                <a:spcPts val="1300"/>
              </a:lnSpc>
              <a:spcAft>
                <a:spcPts val="1000"/>
              </a:spcAft>
              <a:defRPr sz="1100" b="0">
                <a:solidFill>
                  <a:srgbClr val="000000"/>
                </a:solidFill>
              </a:defRPr>
            </a:lvl2pPr>
          </a:lstStyle>
          <a:p>
            <a:pPr lvl="0"/>
            <a:r>
              <a:rPr lang="en-GB" noProof="0"/>
              <a:t>Click to edit Master text styles</a:t>
            </a:r>
          </a:p>
          <a:p>
            <a:pPr lvl="1"/>
            <a:r>
              <a:rPr lang="en-GB" noProof="0"/>
              <a:t>Second level</a:t>
            </a:r>
          </a:p>
        </p:txBody>
      </p:sp>
      <p:sp>
        <p:nvSpPr>
          <p:cNvPr id="13" name="Text Placeholder 16"/>
          <p:cNvSpPr>
            <a:spLocks noGrp="1"/>
          </p:cNvSpPr>
          <p:nvPr>
            <p:ph type="body" sz="quarter" idx="18"/>
          </p:nvPr>
        </p:nvSpPr>
        <p:spPr>
          <a:xfrm>
            <a:off x="485760" y="4472582"/>
            <a:ext cx="5868000" cy="1152000"/>
          </a:xfrm>
        </p:spPr>
        <p:txBody>
          <a:bodyPr/>
          <a:lstStyle>
            <a:lvl1pPr>
              <a:lnSpc>
                <a:spcPts val="2200"/>
              </a:lnSpc>
              <a:spcAft>
                <a:spcPts val="400"/>
              </a:spcAft>
              <a:defRPr sz="2000" b="1">
                <a:solidFill>
                  <a:schemeClr val="accent1"/>
                </a:solidFill>
              </a:defRPr>
            </a:lvl1pPr>
            <a:lvl2pPr marL="228600" indent="-228600">
              <a:lnSpc>
                <a:spcPts val="1200"/>
              </a:lnSpc>
              <a:spcAft>
                <a:spcPts val="1000"/>
              </a:spcAft>
              <a:buClr>
                <a:srgbClr val="000000"/>
              </a:buClr>
              <a:buFont typeface="+mj-lt"/>
              <a:buAutoNum type="arabicPeriod"/>
              <a:defRPr sz="1100" b="0">
                <a:solidFill>
                  <a:srgbClr val="000000"/>
                </a:solidFill>
              </a:defRPr>
            </a:lvl2pPr>
          </a:lstStyle>
          <a:p>
            <a:pPr lvl="0"/>
            <a:r>
              <a:rPr lang="en-GB" noProof="0"/>
              <a:t>Click to edit Master text styles</a:t>
            </a:r>
          </a:p>
          <a:p>
            <a:pPr lvl="1"/>
            <a:r>
              <a:rPr lang="en-GB" noProof="0"/>
              <a:t>Second level</a:t>
            </a:r>
          </a:p>
        </p:txBody>
      </p:sp>
      <p:sp>
        <p:nvSpPr>
          <p:cNvPr id="16" name="Table Placeholder 15"/>
          <p:cNvSpPr>
            <a:spLocks noGrp="1"/>
          </p:cNvSpPr>
          <p:nvPr>
            <p:ph type="tbl" sz="quarter" idx="19"/>
          </p:nvPr>
        </p:nvSpPr>
        <p:spPr>
          <a:xfrm>
            <a:off x="500062" y="2309794"/>
            <a:ext cx="5832000" cy="1548000"/>
          </a:xfrm>
        </p:spPr>
        <p:txBody>
          <a:bodyPr anchor="ctr" anchorCtr="0"/>
          <a:lstStyle>
            <a:lvl1pPr algn="ctr">
              <a:defRPr sz="1400">
                <a:solidFill>
                  <a:schemeClr val="tx1"/>
                </a:solidFill>
              </a:defRPr>
            </a:lvl1pPr>
          </a:lstStyle>
          <a:p>
            <a:r>
              <a:rPr lang="en-GB"/>
              <a:t>Click icon to add table</a:t>
            </a:r>
          </a:p>
        </p:txBody>
      </p:sp>
      <p:sp>
        <p:nvSpPr>
          <p:cNvPr id="8" name="Footer Placeholder 59">
            <a:extLst>
              <a:ext uri="{FF2B5EF4-FFF2-40B4-BE49-F238E27FC236}">
                <a16:creationId xmlns:a16="http://schemas.microsoft.com/office/drawing/2014/main" id="{68A5605C-A007-A342-8F18-022B17751201}"/>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bg1"/>
                </a:solidFill>
              </a:defRPr>
            </a:lvl1pPr>
          </a:lstStyle>
          <a:p>
            <a:r>
              <a:rPr lang="en-GB" noProof="0" dirty="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580"/>
            <a:ext cx="2448000" cy="67051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2177029" y="7498372"/>
            <a:ext cx="4068000" cy="1598032"/>
          </a:xfrm>
        </p:spPr>
        <p:txBody>
          <a:bodyPr lIns="0"/>
          <a:lstStyle>
            <a:lvl1pPr>
              <a:lnSpc>
                <a:spcPts val="1700"/>
              </a:lnSpc>
              <a:spcAft>
                <a:spcPts val="400"/>
              </a:spcAft>
              <a:defRPr sz="1200" b="1">
                <a:solidFill>
                  <a:schemeClr val="bg1"/>
                </a:solidFill>
              </a:defRPr>
            </a:lvl1pPr>
            <a:lvl2pPr marL="0" indent="0">
              <a:lnSpc>
                <a:spcPts val="1300"/>
              </a:lnSpc>
              <a:spcAft>
                <a:spcPts val="900"/>
              </a:spcAft>
              <a:buClr>
                <a:schemeClr val="tx1"/>
              </a:buClr>
              <a:buSzPct val="120000"/>
              <a:buFont typeface="Arial" pitchFamily="34" charset="0"/>
              <a:buNone/>
              <a:defRPr sz="1100">
                <a:solidFill>
                  <a:schemeClr val="bg1"/>
                </a:solidFill>
              </a:defRPr>
            </a:lvl2pPr>
            <a:lvl3pPr marL="360000" indent="0">
              <a:lnSpc>
                <a:spcPts val="1200"/>
              </a:lnSpc>
              <a:spcAft>
                <a:spcPts val="600"/>
              </a:spcAft>
              <a:buClr>
                <a:schemeClr val="tx1"/>
              </a:buClr>
              <a:buSzPct val="120000"/>
              <a:buFont typeface="Arial" pitchFamily="34" charset="0"/>
              <a:buNone/>
              <a:defRPr sz="1000" b="1">
                <a:solidFill>
                  <a:schemeClr val="bg1"/>
                </a:solidFill>
              </a:defRPr>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5" name="Content Placeholder 2"/>
          <p:cNvSpPr>
            <a:spLocks noGrp="1"/>
          </p:cNvSpPr>
          <p:nvPr>
            <p:ph idx="1"/>
          </p:nvPr>
        </p:nvSpPr>
        <p:spPr>
          <a:xfrm>
            <a:off x="3557594" y="1077440"/>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Picture Placeholder 14"/>
          <p:cNvSpPr>
            <a:spLocks noGrp="1"/>
          </p:cNvSpPr>
          <p:nvPr>
            <p:ph type="pic" sz="quarter" idx="15"/>
          </p:nvPr>
        </p:nvSpPr>
        <p:spPr>
          <a:xfrm>
            <a:off x="414315" y="1083249"/>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2" name="Picture Placeholder 14"/>
          <p:cNvSpPr>
            <a:spLocks noGrp="1"/>
          </p:cNvSpPr>
          <p:nvPr>
            <p:ph type="pic" sz="quarter" idx="16"/>
          </p:nvPr>
        </p:nvSpPr>
        <p:spPr>
          <a:xfrm>
            <a:off x="414111" y="3172349"/>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3" name="Picture Placeholder 14"/>
          <p:cNvSpPr>
            <a:spLocks noGrp="1"/>
          </p:cNvSpPr>
          <p:nvPr>
            <p:ph type="pic" sz="quarter" idx="17"/>
          </p:nvPr>
        </p:nvSpPr>
        <p:spPr>
          <a:xfrm>
            <a:off x="414111" y="5251703"/>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4" name="Content Placeholder 2"/>
          <p:cNvSpPr>
            <a:spLocks noGrp="1"/>
          </p:cNvSpPr>
          <p:nvPr>
            <p:ph idx="18"/>
          </p:nvPr>
        </p:nvSpPr>
        <p:spPr>
          <a:xfrm>
            <a:off x="3557594" y="3152273"/>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25" name="Content Placeholder 2"/>
          <p:cNvSpPr>
            <a:spLocks noGrp="1"/>
          </p:cNvSpPr>
          <p:nvPr>
            <p:ph idx="19"/>
          </p:nvPr>
        </p:nvSpPr>
        <p:spPr>
          <a:xfrm>
            <a:off x="3557594" y="5238071"/>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189C64EF-986F-3B41-B881-4987B323B155}"/>
              </a:ext>
            </a:extLst>
          </p:cNvPr>
          <p:cNvSpPr>
            <a:spLocks noGrp="1"/>
          </p:cNvSpPr>
          <p:nvPr>
            <p:ph type="ftr" sz="quarter" idx="20"/>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tx1"/>
        </a:solidFill>
        <a:effectLst/>
      </p:bgPr>
    </p:bg>
    <p:spTree>
      <p:nvGrpSpPr>
        <p:cNvPr id="1" name=""/>
        <p:cNvGrpSpPr/>
        <p:nvPr/>
      </p:nvGrpSpPr>
      <p:grpSpPr>
        <a:xfrm>
          <a:off x="0" y="0"/>
          <a:ext cx="0" cy="0"/>
          <a:chOff x="0" y="0"/>
          <a:chExt cx="0" cy="0"/>
        </a:xfrm>
      </p:grpSpPr>
      <p:pic>
        <p:nvPicPr>
          <p:cNvPr id="13" name="Picture 12" descr="BACK COVER.jpg"/>
          <p:cNvPicPr>
            <a:picLocks noChangeAspect="1"/>
          </p:cNvPicPr>
          <p:nvPr userDrawn="1"/>
        </p:nvPicPr>
        <p:blipFill>
          <a:blip r:embed="rId2" cstate="print"/>
          <a:stretch>
            <a:fillRect/>
          </a:stretch>
        </p:blipFill>
        <p:spPr>
          <a:xfrm>
            <a:off x="0" y="0"/>
            <a:ext cx="6858000" cy="99000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AD3F-9AF9-7920-BE72-24281BE677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FE59D1-4818-6682-C19A-E482646B6ABF}"/>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2AE5AC-E9B5-85D3-AE70-29CBDF222BA2}"/>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801201-4A06-2383-B5BE-4952D7F006E0}"/>
              </a:ext>
            </a:extLst>
          </p:cNvPr>
          <p:cNvSpPr>
            <a:spLocks noGrp="1"/>
          </p:cNvSpPr>
          <p:nvPr>
            <p:ph type="dt" sz="half" idx="10"/>
          </p:nvPr>
        </p:nvSpPr>
        <p:spPr/>
        <p:txBody>
          <a:bodyPr/>
          <a:lstStyle/>
          <a:p>
            <a:fld id="{4BC96869-03F6-4623-86D0-C97C9DE27A9A}" type="datetimeFigureOut">
              <a:rPr lang="en-GB" smtClean="0"/>
              <a:t>18/12/2024</a:t>
            </a:fld>
            <a:endParaRPr lang="en-GB" dirty="0"/>
          </a:p>
        </p:txBody>
      </p:sp>
      <p:sp>
        <p:nvSpPr>
          <p:cNvPr id="6" name="Footer Placeholder 5">
            <a:extLst>
              <a:ext uri="{FF2B5EF4-FFF2-40B4-BE49-F238E27FC236}">
                <a16:creationId xmlns:a16="http://schemas.microsoft.com/office/drawing/2014/main" id="{B62AE8D8-87B1-163F-A2A8-9D813444537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B4603DB-6D0E-E464-C43A-A461DDC228C2}"/>
              </a:ext>
            </a:extLst>
          </p:cNvPr>
          <p:cNvSpPr>
            <a:spLocks noGrp="1"/>
          </p:cNvSpPr>
          <p:nvPr>
            <p:ph type="sldNum" sz="quarter" idx="12"/>
          </p:nvPr>
        </p:nvSpPr>
        <p:spPr/>
        <p:txBody>
          <a:bodyPr/>
          <a:lstStyle/>
          <a:p>
            <a:fld id="{157688B8-A4A2-440D-B2C3-7A0E56B47A7B}" type="slidenum">
              <a:rPr lang="en-GB" smtClean="0"/>
              <a:t>‹#›</a:t>
            </a:fld>
            <a:endParaRPr lang="en-GB" dirty="0"/>
          </a:p>
        </p:txBody>
      </p:sp>
    </p:spTree>
    <p:extLst>
      <p:ext uri="{BB962C8B-B14F-4D97-AF65-F5344CB8AC3E}">
        <p14:creationId xmlns:p14="http://schemas.microsoft.com/office/powerpoint/2010/main" val="3216154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80B0DB-6200-16EF-B7C2-4D053BF7EAE7}"/>
              </a:ext>
            </a:extLst>
          </p:cNvPr>
          <p:cNvSpPr>
            <a:spLocks noGrp="1"/>
          </p:cNvSpPr>
          <p:nvPr>
            <p:ph type="title" hasCustomPrompt="1"/>
          </p:nvPr>
        </p:nvSpPr>
        <p:spPr>
          <a:xfrm>
            <a:off x="458811" y="425888"/>
            <a:ext cx="5177256" cy="399159"/>
          </a:xfrm>
        </p:spPr>
        <p:txBody>
          <a:bodyPr>
            <a:noAutofit/>
          </a:bodyPr>
          <a:lstStyle/>
          <a:p>
            <a:r>
              <a:rPr lang="en-GB"/>
              <a:t>Click to edit title</a:t>
            </a:r>
          </a:p>
        </p:txBody>
      </p:sp>
      <p:cxnSp>
        <p:nvCxnSpPr>
          <p:cNvPr id="9" name="Straight Connector 8">
            <a:extLst>
              <a:ext uri="{FF2B5EF4-FFF2-40B4-BE49-F238E27FC236}">
                <a16:creationId xmlns:a16="http://schemas.microsoft.com/office/drawing/2014/main" id="{D3D17276-9029-2F1C-65F7-425EDF199BC5}"/>
              </a:ext>
            </a:extLst>
          </p:cNvPr>
          <p:cNvCxnSpPr>
            <a:cxnSpLocks/>
          </p:cNvCxnSpPr>
          <p:nvPr userDrawn="1"/>
        </p:nvCxnSpPr>
        <p:spPr>
          <a:xfrm>
            <a:off x="457412" y="1013299"/>
            <a:ext cx="517865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11D331F1-729C-493B-1F0F-76E2799EF9FC}"/>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12" name="Slide Number Placeholder 11">
            <a:extLst>
              <a:ext uri="{FF2B5EF4-FFF2-40B4-BE49-F238E27FC236}">
                <a16:creationId xmlns:a16="http://schemas.microsoft.com/office/drawing/2014/main" id="{DB6D51E2-25EC-71B4-E9A1-36FA202C456D}"/>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
        <p:nvSpPr>
          <p:cNvPr id="15" name="Text Placeholder 14">
            <a:extLst>
              <a:ext uri="{FF2B5EF4-FFF2-40B4-BE49-F238E27FC236}">
                <a16:creationId xmlns:a16="http://schemas.microsoft.com/office/drawing/2014/main" id="{C435C4D3-2565-453F-7485-E60F1A24443E}"/>
              </a:ext>
            </a:extLst>
          </p:cNvPr>
          <p:cNvSpPr>
            <a:spLocks noGrp="1"/>
          </p:cNvSpPr>
          <p:nvPr>
            <p:ph type="body" sz="quarter" idx="12"/>
          </p:nvPr>
        </p:nvSpPr>
        <p:spPr>
          <a:xfrm>
            <a:off x="455279" y="1175156"/>
            <a:ext cx="5180960" cy="3777845"/>
          </a:xfrm>
        </p:spPr>
        <p:txBody>
          <a:bodyPr/>
          <a:lstStyle>
            <a:lvl1pPr>
              <a:defRPr sz="1271" b="0" i="0">
                <a:solidFill>
                  <a:schemeClr val="accent6"/>
                </a:solidFill>
                <a:latin typeface="Poppins Medium" pitchFamily="2" charset="77"/>
                <a:cs typeface="Poppins Medium"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88092110"/>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wo lines and conten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80B0DB-6200-16EF-B7C2-4D053BF7EAE7}"/>
              </a:ext>
            </a:extLst>
          </p:cNvPr>
          <p:cNvSpPr>
            <a:spLocks noGrp="1"/>
          </p:cNvSpPr>
          <p:nvPr>
            <p:ph type="title" hasCustomPrompt="1"/>
          </p:nvPr>
        </p:nvSpPr>
        <p:spPr>
          <a:xfrm>
            <a:off x="458811" y="425888"/>
            <a:ext cx="5177256" cy="750117"/>
          </a:xfrm>
        </p:spPr>
        <p:txBody>
          <a:bodyPr>
            <a:noAutofit/>
          </a:bodyPr>
          <a:lstStyle/>
          <a:p>
            <a:r>
              <a:rPr lang="en-GB"/>
              <a:t>Click to edit title</a:t>
            </a:r>
            <a:br>
              <a:rPr lang="en-GB"/>
            </a:br>
            <a:r>
              <a:rPr lang="en-GB"/>
              <a:t>on two lines</a:t>
            </a:r>
          </a:p>
        </p:txBody>
      </p:sp>
      <p:cxnSp>
        <p:nvCxnSpPr>
          <p:cNvPr id="12" name="Straight Connector 11">
            <a:extLst>
              <a:ext uri="{FF2B5EF4-FFF2-40B4-BE49-F238E27FC236}">
                <a16:creationId xmlns:a16="http://schemas.microsoft.com/office/drawing/2014/main" id="{B247E888-9760-18DC-4BA2-32B618E54563}"/>
              </a:ext>
            </a:extLst>
          </p:cNvPr>
          <p:cNvCxnSpPr>
            <a:cxnSpLocks/>
          </p:cNvCxnSpPr>
          <p:nvPr userDrawn="1"/>
        </p:nvCxnSpPr>
        <p:spPr>
          <a:xfrm>
            <a:off x="457412" y="1372596"/>
            <a:ext cx="517865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61F5A066-7252-9969-32A5-16B8C306EB92}"/>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14" name="Slide Number Placeholder 13">
            <a:extLst>
              <a:ext uri="{FF2B5EF4-FFF2-40B4-BE49-F238E27FC236}">
                <a16:creationId xmlns:a16="http://schemas.microsoft.com/office/drawing/2014/main" id="{439A54EC-2D60-0501-6932-7B04A1176BEF}"/>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
        <p:nvSpPr>
          <p:cNvPr id="15" name="Text Placeholder 14">
            <a:extLst>
              <a:ext uri="{FF2B5EF4-FFF2-40B4-BE49-F238E27FC236}">
                <a16:creationId xmlns:a16="http://schemas.microsoft.com/office/drawing/2014/main" id="{274AA91F-304B-A91D-2B92-46705BCA6C58}"/>
              </a:ext>
            </a:extLst>
          </p:cNvPr>
          <p:cNvSpPr>
            <a:spLocks noGrp="1"/>
          </p:cNvSpPr>
          <p:nvPr>
            <p:ph type="body" sz="quarter" idx="12"/>
          </p:nvPr>
        </p:nvSpPr>
        <p:spPr>
          <a:xfrm>
            <a:off x="455279" y="1551618"/>
            <a:ext cx="5180960" cy="3305119"/>
          </a:xfrm>
        </p:spPr>
        <p:txBody>
          <a:bodyPr/>
          <a:lstStyle>
            <a:lvl1pPr>
              <a:defRPr sz="1271" b="0" i="0">
                <a:solidFill>
                  <a:schemeClr val="accent6"/>
                </a:solidFill>
                <a:latin typeface="Poppins Medium" pitchFamily="2" charset="77"/>
                <a:cs typeface="Poppins Medium"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50312849"/>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FF0F478-72D1-E806-F943-B3E36DA34893}"/>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7" name="Slide Number Placeholder 6">
            <a:extLst>
              <a:ext uri="{FF2B5EF4-FFF2-40B4-BE49-F238E27FC236}">
                <a16:creationId xmlns:a16="http://schemas.microsoft.com/office/drawing/2014/main" id="{0237E8FE-3B4F-3ED3-3045-DCC26EEAFDD6}"/>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Tree>
    <p:extLst>
      <p:ext uri="{BB962C8B-B14F-4D97-AF65-F5344CB8AC3E}">
        <p14:creationId xmlns:p14="http://schemas.microsoft.com/office/powerpoint/2010/main" val="1361269450"/>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with foot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FF0F478-72D1-E806-F943-B3E36DA34893}"/>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7" name="Slide Number Placeholder 6">
            <a:extLst>
              <a:ext uri="{FF2B5EF4-FFF2-40B4-BE49-F238E27FC236}">
                <a16:creationId xmlns:a16="http://schemas.microsoft.com/office/drawing/2014/main" id="{0237E8FE-3B4F-3ED3-3045-DCC26EEAFDD6}"/>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
        <p:nvSpPr>
          <p:cNvPr id="9" name="Picture Placeholder 7">
            <a:extLst>
              <a:ext uri="{FF2B5EF4-FFF2-40B4-BE49-F238E27FC236}">
                <a16:creationId xmlns:a16="http://schemas.microsoft.com/office/drawing/2014/main" id="{E07EEDB0-8622-3584-F027-E508C9C24FB4}"/>
              </a:ext>
            </a:extLst>
          </p:cNvPr>
          <p:cNvSpPr>
            <a:spLocks noGrp="1"/>
          </p:cNvSpPr>
          <p:nvPr>
            <p:ph type="pic" sz="quarter" idx="12"/>
          </p:nvPr>
        </p:nvSpPr>
        <p:spPr>
          <a:xfrm>
            <a:off x="4592139" y="390691"/>
            <a:ext cx="1802155" cy="1839492"/>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endParaRPr lang="en-GB"/>
          </a:p>
        </p:txBody>
      </p:sp>
      <p:sp>
        <p:nvSpPr>
          <p:cNvPr id="11" name="Picture Placeholder 7">
            <a:extLst>
              <a:ext uri="{FF2B5EF4-FFF2-40B4-BE49-F238E27FC236}">
                <a16:creationId xmlns:a16="http://schemas.microsoft.com/office/drawing/2014/main" id="{54D36092-18D9-6176-48A4-7882C6F4FC01}"/>
              </a:ext>
            </a:extLst>
          </p:cNvPr>
          <p:cNvSpPr>
            <a:spLocks noGrp="1"/>
          </p:cNvSpPr>
          <p:nvPr>
            <p:ph type="pic" sz="quarter" idx="13"/>
          </p:nvPr>
        </p:nvSpPr>
        <p:spPr>
          <a:xfrm>
            <a:off x="4592139" y="2644655"/>
            <a:ext cx="1802155" cy="1839492"/>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endParaRPr lang="en-GB"/>
          </a:p>
        </p:txBody>
      </p:sp>
      <p:sp>
        <p:nvSpPr>
          <p:cNvPr id="13" name="Picture Placeholder 7">
            <a:extLst>
              <a:ext uri="{FF2B5EF4-FFF2-40B4-BE49-F238E27FC236}">
                <a16:creationId xmlns:a16="http://schemas.microsoft.com/office/drawing/2014/main" id="{47202178-558E-EE37-0277-714ED8F228E1}"/>
              </a:ext>
            </a:extLst>
          </p:cNvPr>
          <p:cNvSpPr>
            <a:spLocks noGrp="1"/>
          </p:cNvSpPr>
          <p:nvPr>
            <p:ph type="pic" sz="quarter" idx="14"/>
          </p:nvPr>
        </p:nvSpPr>
        <p:spPr>
          <a:xfrm>
            <a:off x="4592139" y="5093025"/>
            <a:ext cx="1802155" cy="1839492"/>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endParaRPr lang="en-GB"/>
          </a:p>
        </p:txBody>
      </p:sp>
    </p:spTree>
    <p:extLst>
      <p:ext uri="{BB962C8B-B14F-4D97-AF65-F5344CB8AC3E}">
        <p14:creationId xmlns:p14="http://schemas.microsoft.com/office/powerpoint/2010/main" val="3609699382"/>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64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 slide_1">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D28B4CE-E6EE-0D11-3C28-BFCA1FF6AD5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829"/>
          <a:stretch/>
        </p:blipFill>
        <p:spPr>
          <a:xfrm>
            <a:off x="3230022" y="5266782"/>
            <a:ext cx="3627979" cy="4639218"/>
          </a:xfrm>
          <a:prstGeom prst="rect">
            <a:avLst/>
          </a:prstGeom>
        </p:spPr>
      </p:pic>
      <p:sp>
        <p:nvSpPr>
          <p:cNvPr id="11" name="Text Placeholder 10">
            <a:extLst>
              <a:ext uri="{FF2B5EF4-FFF2-40B4-BE49-F238E27FC236}">
                <a16:creationId xmlns:a16="http://schemas.microsoft.com/office/drawing/2014/main" id="{F39A5636-E97D-4AAB-77A6-02C8D1C9DF18}"/>
              </a:ext>
            </a:extLst>
          </p:cNvPr>
          <p:cNvSpPr>
            <a:spLocks noGrp="1"/>
          </p:cNvSpPr>
          <p:nvPr>
            <p:ph type="body" sz="quarter" idx="13"/>
          </p:nvPr>
        </p:nvSpPr>
        <p:spPr>
          <a:xfrm>
            <a:off x="455280" y="7171673"/>
            <a:ext cx="5389932" cy="1617666"/>
          </a:xfrm>
        </p:spPr>
        <p:txBody>
          <a:bodyPr>
            <a:noAutofit/>
          </a:bodyPr>
          <a:lstStyle>
            <a:lvl1pPr>
              <a:defRPr sz="1634" b="0" i="0">
                <a:solidFill>
                  <a:schemeClr val="accent6"/>
                </a:solidFill>
                <a:latin typeface="Poppins Medium" pitchFamily="2" charset="77"/>
                <a:cs typeface="Poppins Medium" pitchFamily="2" charset="77"/>
              </a:defRPr>
            </a:lvl1pPr>
            <a:lvl2pPr>
              <a:defRPr sz="1452" b="0" i="0">
                <a:solidFill>
                  <a:schemeClr val="accent6"/>
                </a:solidFill>
                <a:latin typeface="Poppins Medium" pitchFamily="2" charset="77"/>
                <a:cs typeface="Poppins Medium" pitchFamily="2" charset="77"/>
              </a:defRPr>
            </a:lvl2pPr>
            <a:lvl3pPr>
              <a:defRPr sz="1452" b="0" i="0">
                <a:solidFill>
                  <a:schemeClr val="accent6"/>
                </a:solidFill>
                <a:latin typeface="Poppins Medium" pitchFamily="2" charset="77"/>
                <a:cs typeface="Poppins Medium" pitchFamily="2" charset="77"/>
              </a:defRPr>
            </a:lvl3pPr>
            <a:lvl4pPr>
              <a:defRPr sz="1452" b="0" i="0">
                <a:solidFill>
                  <a:schemeClr val="accent6"/>
                </a:solidFill>
                <a:latin typeface="Poppins Medium" pitchFamily="2" charset="77"/>
                <a:cs typeface="Poppins Medium" pitchFamily="2" charset="77"/>
              </a:defRPr>
            </a:lvl4pPr>
            <a:lvl5pPr>
              <a:defRPr sz="1452" b="0" i="0">
                <a:solidFill>
                  <a:schemeClr val="accent6"/>
                </a:solidFill>
                <a:latin typeface="Poppins Medium" pitchFamily="2" charset="77"/>
                <a:cs typeface="Poppins Medium" pitchFamily="2" charset="77"/>
              </a:defRPr>
            </a:lvl5pPr>
          </a:lstStyle>
          <a:p>
            <a:pPr lvl="0"/>
            <a:r>
              <a:rPr lang="en-GB"/>
              <a:t>Click to edit Master text styles</a:t>
            </a:r>
          </a:p>
        </p:txBody>
      </p:sp>
      <p:sp>
        <p:nvSpPr>
          <p:cNvPr id="2" name="Title 1">
            <a:extLst>
              <a:ext uri="{FF2B5EF4-FFF2-40B4-BE49-F238E27FC236}">
                <a16:creationId xmlns:a16="http://schemas.microsoft.com/office/drawing/2014/main" id="{771A0802-0E41-E684-9530-30533717864B}"/>
              </a:ext>
            </a:extLst>
          </p:cNvPr>
          <p:cNvSpPr>
            <a:spLocks noGrp="1"/>
          </p:cNvSpPr>
          <p:nvPr>
            <p:ph type="title" hasCustomPrompt="1"/>
          </p:nvPr>
        </p:nvSpPr>
        <p:spPr>
          <a:xfrm>
            <a:off x="458811" y="5553605"/>
            <a:ext cx="5386401" cy="1378840"/>
          </a:xfrm>
        </p:spPr>
        <p:txBody>
          <a:bodyPr>
            <a:noAutofit/>
          </a:bodyPr>
          <a:lstStyle>
            <a:lvl1pPr>
              <a:defRPr sz="4538">
                <a:solidFill>
                  <a:schemeClr val="accent6"/>
                </a:solidFill>
              </a:defRPr>
            </a:lvl1pPr>
          </a:lstStyle>
          <a:p>
            <a:r>
              <a:rPr lang="en-GB"/>
              <a:t>Click to edit title</a:t>
            </a:r>
          </a:p>
        </p:txBody>
      </p:sp>
      <p:sp>
        <p:nvSpPr>
          <p:cNvPr id="7" name="Picture Placeholder 6">
            <a:extLst>
              <a:ext uri="{FF2B5EF4-FFF2-40B4-BE49-F238E27FC236}">
                <a16:creationId xmlns:a16="http://schemas.microsoft.com/office/drawing/2014/main" id="{0A3882BB-D0DD-1DFF-38FF-F78BAE499A60}"/>
              </a:ext>
            </a:extLst>
          </p:cNvPr>
          <p:cNvSpPr>
            <a:spLocks noGrp="1"/>
          </p:cNvSpPr>
          <p:nvPr>
            <p:ph type="pic" sz="quarter" idx="12"/>
          </p:nvPr>
        </p:nvSpPr>
        <p:spPr>
          <a:xfrm>
            <a:off x="0" y="0"/>
            <a:ext cx="6858000" cy="5289769"/>
          </a:xfrm>
          <a:solidFill>
            <a:schemeClr val="bg1">
              <a:lumMod val="85000"/>
            </a:schemeClr>
          </a:solidFill>
        </p:spPr>
        <p:txBody>
          <a:bodyPr/>
          <a:lstStyle/>
          <a:p>
            <a:endParaRPr lang="en-GB"/>
          </a:p>
        </p:txBody>
      </p:sp>
      <p:sp>
        <p:nvSpPr>
          <p:cNvPr id="3" name="Footer Placeholder 2">
            <a:extLst>
              <a:ext uri="{FF2B5EF4-FFF2-40B4-BE49-F238E27FC236}">
                <a16:creationId xmlns:a16="http://schemas.microsoft.com/office/drawing/2014/main" id="{25CB56F4-6E5B-C4E1-9B52-DD13D79A2701}"/>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4" name="Slide Number Placeholder 3">
            <a:extLst>
              <a:ext uri="{FF2B5EF4-FFF2-40B4-BE49-F238E27FC236}">
                <a16:creationId xmlns:a16="http://schemas.microsoft.com/office/drawing/2014/main" id="{256473F1-8B7B-8BDE-B364-526E43F93824}"/>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Tree>
    <p:extLst>
      <p:ext uri="{BB962C8B-B14F-4D97-AF65-F5344CB8AC3E}">
        <p14:creationId xmlns:p14="http://schemas.microsoft.com/office/powerpoint/2010/main" val="71611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 slide_2">
    <p:spTree>
      <p:nvGrpSpPr>
        <p:cNvPr id="1" name=""/>
        <p:cNvGrpSpPr/>
        <p:nvPr/>
      </p:nvGrpSpPr>
      <p:grpSpPr>
        <a:xfrm>
          <a:off x="0" y="0"/>
          <a:ext cx="0" cy="0"/>
          <a:chOff x="0" y="0"/>
          <a:chExt cx="0" cy="0"/>
        </a:xfrm>
      </p:grpSpPr>
      <p:pic>
        <p:nvPicPr>
          <p:cNvPr id="13" name="Picture 12" descr="A picture containing text, watch&#10;&#10;Description automatically generated">
            <a:extLst>
              <a:ext uri="{FF2B5EF4-FFF2-40B4-BE49-F238E27FC236}">
                <a16:creationId xmlns:a16="http://schemas.microsoft.com/office/drawing/2014/main" id="{7AFC0291-74F0-A769-728B-C926DFBC31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789" t="75567"/>
          <a:stretch/>
        </p:blipFill>
        <p:spPr>
          <a:xfrm>
            <a:off x="4411445" y="8288332"/>
            <a:ext cx="2446555" cy="1617667"/>
          </a:xfrm>
          <a:prstGeom prst="rect">
            <a:avLst/>
          </a:prstGeom>
        </p:spPr>
      </p:pic>
      <p:pic>
        <p:nvPicPr>
          <p:cNvPr id="14" name="Picture 13" descr="A picture containing text, watch&#10;&#10;Description automatically generated">
            <a:extLst>
              <a:ext uri="{FF2B5EF4-FFF2-40B4-BE49-F238E27FC236}">
                <a16:creationId xmlns:a16="http://schemas.microsoft.com/office/drawing/2014/main" id="{9F1E0A89-F5CC-7BCC-64E3-E28F97DF42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472" t="16232" b="48277"/>
          <a:stretch/>
        </p:blipFill>
        <p:spPr>
          <a:xfrm>
            <a:off x="4711273" y="3949737"/>
            <a:ext cx="2146727" cy="2349818"/>
          </a:xfrm>
          <a:prstGeom prst="rect">
            <a:avLst/>
          </a:prstGeom>
        </p:spPr>
      </p:pic>
      <p:sp>
        <p:nvSpPr>
          <p:cNvPr id="8" name="Picture Placeholder 6">
            <a:extLst>
              <a:ext uri="{FF2B5EF4-FFF2-40B4-BE49-F238E27FC236}">
                <a16:creationId xmlns:a16="http://schemas.microsoft.com/office/drawing/2014/main" id="{D585B9D8-D37A-0C51-B5B0-44C09C6A2F9E}"/>
              </a:ext>
            </a:extLst>
          </p:cNvPr>
          <p:cNvSpPr>
            <a:spLocks noGrp="1"/>
          </p:cNvSpPr>
          <p:nvPr>
            <p:ph type="pic" sz="quarter" idx="12"/>
          </p:nvPr>
        </p:nvSpPr>
        <p:spPr>
          <a:xfrm>
            <a:off x="0" y="0"/>
            <a:ext cx="6858000" cy="3958553"/>
          </a:xfrm>
          <a:solidFill>
            <a:schemeClr val="bg1">
              <a:lumMod val="85000"/>
            </a:schemeClr>
          </a:solidFill>
        </p:spPr>
        <p:txBody>
          <a:bodyPr/>
          <a:lstStyle/>
          <a:p>
            <a:endParaRPr lang="en-GB"/>
          </a:p>
        </p:txBody>
      </p:sp>
      <p:sp>
        <p:nvSpPr>
          <p:cNvPr id="3" name="Footer Placeholder 2">
            <a:extLst>
              <a:ext uri="{FF2B5EF4-FFF2-40B4-BE49-F238E27FC236}">
                <a16:creationId xmlns:a16="http://schemas.microsoft.com/office/drawing/2014/main" id="{73C0B77B-AB98-6CE7-011C-C0DB82E288AE}"/>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4" name="Slide Number Placeholder 3">
            <a:extLst>
              <a:ext uri="{FF2B5EF4-FFF2-40B4-BE49-F238E27FC236}">
                <a16:creationId xmlns:a16="http://schemas.microsoft.com/office/drawing/2014/main" id="{0D4E4369-3D0C-AAFA-E2EC-B763EB1723AC}"/>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
        <p:nvSpPr>
          <p:cNvPr id="9" name="Text Placeholder 10">
            <a:extLst>
              <a:ext uri="{FF2B5EF4-FFF2-40B4-BE49-F238E27FC236}">
                <a16:creationId xmlns:a16="http://schemas.microsoft.com/office/drawing/2014/main" id="{3307315E-5225-76DF-02ED-4F0BE0496F46}"/>
              </a:ext>
            </a:extLst>
          </p:cNvPr>
          <p:cNvSpPr>
            <a:spLocks noGrp="1"/>
          </p:cNvSpPr>
          <p:nvPr>
            <p:ph type="body" sz="quarter" idx="13"/>
          </p:nvPr>
        </p:nvSpPr>
        <p:spPr>
          <a:xfrm>
            <a:off x="455280" y="5854381"/>
            <a:ext cx="5498177" cy="1617666"/>
          </a:xfrm>
        </p:spPr>
        <p:txBody>
          <a:bodyPr>
            <a:noAutofit/>
          </a:bodyPr>
          <a:lstStyle>
            <a:lvl1pPr>
              <a:defRPr sz="1634" b="0" i="0">
                <a:solidFill>
                  <a:schemeClr val="accent6"/>
                </a:solidFill>
                <a:latin typeface="Poppins Medium" pitchFamily="2" charset="77"/>
                <a:cs typeface="Poppins Medium" pitchFamily="2" charset="77"/>
              </a:defRPr>
            </a:lvl1pPr>
            <a:lvl2pPr>
              <a:defRPr sz="1452" b="0" i="0">
                <a:solidFill>
                  <a:schemeClr val="accent6"/>
                </a:solidFill>
                <a:latin typeface="Poppins Medium" pitchFamily="2" charset="77"/>
                <a:cs typeface="Poppins Medium" pitchFamily="2" charset="77"/>
              </a:defRPr>
            </a:lvl2pPr>
            <a:lvl3pPr>
              <a:defRPr sz="1452" b="0" i="0">
                <a:solidFill>
                  <a:schemeClr val="accent6"/>
                </a:solidFill>
                <a:latin typeface="Poppins Medium" pitchFamily="2" charset="77"/>
                <a:cs typeface="Poppins Medium" pitchFamily="2" charset="77"/>
              </a:defRPr>
            </a:lvl3pPr>
            <a:lvl4pPr>
              <a:defRPr sz="1452" b="0" i="0">
                <a:solidFill>
                  <a:schemeClr val="accent6"/>
                </a:solidFill>
                <a:latin typeface="Poppins Medium" pitchFamily="2" charset="77"/>
                <a:cs typeface="Poppins Medium" pitchFamily="2" charset="77"/>
              </a:defRPr>
            </a:lvl4pPr>
            <a:lvl5pPr>
              <a:defRPr sz="1452" b="0" i="0">
                <a:solidFill>
                  <a:schemeClr val="accent6"/>
                </a:solidFill>
                <a:latin typeface="Poppins Medium" pitchFamily="2" charset="77"/>
                <a:cs typeface="Poppins Medium" pitchFamily="2" charset="77"/>
              </a:defRPr>
            </a:lvl5pPr>
          </a:lstStyle>
          <a:p>
            <a:pPr lvl="0"/>
            <a:r>
              <a:rPr lang="en-GB"/>
              <a:t>Click to edit Master text styles</a:t>
            </a:r>
          </a:p>
        </p:txBody>
      </p:sp>
      <p:sp>
        <p:nvSpPr>
          <p:cNvPr id="10" name="Title 1">
            <a:extLst>
              <a:ext uri="{FF2B5EF4-FFF2-40B4-BE49-F238E27FC236}">
                <a16:creationId xmlns:a16="http://schemas.microsoft.com/office/drawing/2014/main" id="{24A7A019-0948-1D07-84B7-7E8D0BBCEA81}"/>
              </a:ext>
            </a:extLst>
          </p:cNvPr>
          <p:cNvSpPr>
            <a:spLocks noGrp="1"/>
          </p:cNvSpPr>
          <p:nvPr>
            <p:ph type="title" hasCustomPrompt="1"/>
          </p:nvPr>
        </p:nvSpPr>
        <p:spPr>
          <a:xfrm>
            <a:off x="458811" y="4236312"/>
            <a:ext cx="4574566" cy="1378840"/>
          </a:xfrm>
        </p:spPr>
        <p:txBody>
          <a:bodyPr>
            <a:noAutofit/>
          </a:bodyPr>
          <a:lstStyle>
            <a:lvl1pPr>
              <a:defRPr sz="4538">
                <a:solidFill>
                  <a:schemeClr val="accent6"/>
                </a:solidFill>
              </a:defRPr>
            </a:lvl1pPr>
          </a:lstStyle>
          <a:p>
            <a:r>
              <a:rPr lang="en-GB"/>
              <a:t>Click to edit title</a:t>
            </a:r>
          </a:p>
        </p:txBody>
      </p:sp>
    </p:spTree>
    <p:extLst>
      <p:ext uri="{BB962C8B-B14F-4D97-AF65-F5344CB8AC3E}">
        <p14:creationId xmlns:p14="http://schemas.microsoft.com/office/powerpoint/2010/main" val="357493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64744" y="339081"/>
            <a:ext cx="581000" cy="360000"/>
          </a:xfrm>
        </p:spPr>
        <p:txBody>
          <a:bodyPr/>
          <a:lstStyle/>
          <a:p>
            <a:fld id="{9295DF58-4118-4551-8C61-1A7ED177FA2D}" type="slidenum">
              <a:rPr lang="en-GB" noProof="0" smtClean="0"/>
              <a:pPr/>
              <a:t>‹#›</a:t>
            </a:fld>
            <a:endParaRPr lang="en-GB" noProof="0"/>
          </a:p>
        </p:txBody>
      </p:sp>
      <p:sp>
        <p:nvSpPr>
          <p:cNvPr id="4" name="Footer Placeholder 59">
            <a:extLst>
              <a:ext uri="{FF2B5EF4-FFF2-40B4-BE49-F238E27FC236}">
                <a16:creationId xmlns:a16="http://schemas.microsoft.com/office/drawing/2014/main" id="{ED7AEFB2-C871-9D46-9014-D255C4D1ECB5}"/>
              </a:ext>
            </a:extLst>
          </p:cNvPr>
          <p:cNvSpPr>
            <a:spLocks noGrp="1"/>
          </p:cNvSpPr>
          <p:nvPr>
            <p:ph type="ftr" sz="quarter" idx="13"/>
          </p:nvPr>
        </p:nvSpPr>
        <p:spPr>
          <a:xfrm>
            <a:off x="409552" y="339081"/>
            <a:ext cx="6048000" cy="360000"/>
          </a:xfrm>
          <a:prstGeom prst="rect">
            <a:avLst/>
          </a:prstGeo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4"/>
          </a:p>
        </p:txBody>
      </p:sp>
      <p:sp>
        <p:nvSpPr>
          <p:cNvPr id="5" name="Rectangle 4"/>
          <p:cNvSpPr/>
          <p:nvPr userDrawn="1"/>
        </p:nvSpPr>
        <p:spPr>
          <a:xfrm>
            <a:off x="285728" y="380968"/>
            <a:ext cx="6357982" cy="500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4"/>
          </a:p>
        </p:txBody>
      </p:sp>
      <p:sp>
        <p:nvSpPr>
          <p:cNvPr id="3" name="Content Placeholder 2"/>
          <p:cNvSpPr>
            <a:spLocks noGrp="1"/>
          </p:cNvSpPr>
          <p:nvPr>
            <p:ph idx="1"/>
          </p:nvPr>
        </p:nvSpPr>
        <p:spPr>
          <a:xfrm>
            <a:off x="428604" y="488983"/>
            <a:ext cx="6072230" cy="8821736"/>
          </a:xfrm>
        </p:spPr>
        <p:txBody>
          <a:bodyPr lIns="0"/>
          <a:lstStyle>
            <a:lvl1pPr>
              <a:lnSpc>
                <a:spcPts val="2352"/>
              </a:lnSpc>
              <a:spcAft>
                <a:spcPts val="1469"/>
              </a:spcAft>
              <a:defRPr sz="1763" b="1">
                <a:solidFill>
                  <a:schemeClr val="bg1"/>
                </a:solidFill>
                <a:latin typeface="+mj-lt"/>
              </a:defRPr>
            </a:lvl1pPr>
            <a:lvl2pPr marL="0" indent="0">
              <a:lnSpc>
                <a:spcPts val="1273"/>
              </a:lnSpc>
              <a:spcBef>
                <a:spcPts val="1175"/>
              </a:spcBef>
              <a:spcAft>
                <a:spcPts val="588"/>
              </a:spcAft>
              <a:buClr>
                <a:schemeClr val="tx1"/>
              </a:buClr>
              <a:buSzPct val="120000"/>
              <a:buFont typeface="Arial" pitchFamily="34" charset="0"/>
              <a:buNone/>
              <a:defRPr sz="1175" b="1">
                <a:solidFill>
                  <a:schemeClr val="accent1"/>
                </a:solidFill>
              </a:defRPr>
            </a:lvl2pPr>
            <a:lvl3pPr marL="0" indent="0">
              <a:lnSpc>
                <a:spcPts val="1371"/>
              </a:lnSpc>
              <a:spcBef>
                <a:spcPts val="588"/>
              </a:spcBef>
              <a:spcAft>
                <a:spcPts val="588"/>
              </a:spcAft>
              <a:buClr>
                <a:schemeClr val="tx1"/>
              </a:buClr>
              <a:buSzPct val="120000"/>
              <a:buFont typeface="Arial" pitchFamily="34" charset="0"/>
              <a:buNone/>
              <a:defRPr sz="1175">
                <a:solidFill>
                  <a:srgbClr val="000000"/>
                </a:solidFill>
              </a:defRPr>
            </a:lvl3pPr>
            <a:lvl4pPr marL="176356" indent="-176356">
              <a:lnSpc>
                <a:spcPts val="1175"/>
              </a:lnSpc>
              <a:spcAft>
                <a:spcPts val="0"/>
              </a:spcAft>
              <a:buClr>
                <a:srgbClr val="000000"/>
              </a:buClr>
              <a:buFont typeface="Arial" pitchFamily="34" charset="0"/>
              <a:buChar char="•"/>
              <a:defRPr sz="1175">
                <a:solidFill>
                  <a:srgbClr val="000000"/>
                </a:solidFill>
              </a:defRPr>
            </a:lvl4pPr>
            <a:lvl5pPr>
              <a:lnSpc>
                <a:spcPts val="1371"/>
              </a:lnSpc>
              <a:spcAft>
                <a:spcPts val="1175"/>
              </a:spcAft>
              <a:defRPr sz="1175"/>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793055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tx1"/>
                </a:solidFill>
              </a:defRPr>
            </a:lvl1pPr>
          </a:lstStyle>
          <a:p>
            <a:r>
              <a:rPr lang="en-GB" noProof="0" dirty="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149"/>
            <a:ext cx="2448000" cy="671377"/>
          </a:xfrm>
          <a:prstGeom prst="rect">
            <a:avLst/>
          </a:prstGeom>
        </p:spPr>
      </p:pic>
    </p:spTree>
    <p:extLst>
      <p:ext uri="{BB962C8B-B14F-4D97-AF65-F5344CB8AC3E}">
        <p14:creationId xmlns:p14="http://schemas.microsoft.com/office/powerpoint/2010/main" val="1885212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bg1"/>
                </a:solidFill>
              </a:defRPr>
            </a:lvl1pPr>
          </a:lstStyle>
          <a:p>
            <a:r>
              <a:rPr lang="en-GB" noProof="0" dirty="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580"/>
            <a:ext cx="2448000" cy="670514"/>
          </a:xfrm>
          <a:prstGeom prst="rect">
            <a:avLst/>
          </a:prstGeom>
        </p:spPr>
      </p:pic>
    </p:spTree>
    <p:extLst>
      <p:ext uri="{BB962C8B-B14F-4D97-AF65-F5344CB8AC3E}">
        <p14:creationId xmlns:p14="http://schemas.microsoft.com/office/powerpoint/2010/main" val="2044657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4" name="Footer Placeholder 59">
            <a:extLst>
              <a:ext uri="{FF2B5EF4-FFF2-40B4-BE49-F238E27FC236}">
                <a16:creationId xmlns:a16="http://schemas.microsoft.com/office/drawing/2014/main" id="{ED7AEFB2-C871-9D46-9014-D255C4D1ECB5}"/>
              </a:ext>
            </a:extLst>
          </p:cNvPr>
          <p:cNvSpPr>
            <a:spLocks noGrp="1"/>
          </p:cNvSpPr>
          <p:nvPr>
            <p:ph type="ftr" sz="quarter" idx="13"/>
          </p:nvPr>
        </p:nvSpPr>
        <p:spPr>
          <a:xfrm>
            <a:off x="409552" y="339081"/>
            <a:ext cx="6048000" cy="360000"/>
          </a:xfrm>
          <a:prstGeom prst="rect">
            <a:avLst/>
          </a:prstGeo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231468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10550" y="903600"/>
            <a:ext cx="5976000" cy="612000"/>
          </a:xfrm>
        </p:spPr>
        <p:txBody>
          <a:bodyPr/>
          <a:lstStyle>
            <a:lvl1pPr>
              <a:defRPr sz="3300">
                <a:solidFill>
                  <a:schemeClr val="accent1"/>
                </a:solidFill>
              </a:defRPr>
            </a:lvl1pPr>
          </a:lstStyle>
          <a:p>
            <a:r>
              <a:rPr lang="en-GB" noProof="0"/>
              <a:t>Click to edit Master title style</a:t>
            </a:r>
            <a:endParaRPr lang="en-GB" noProof="0" dirty="0"/>
          </a:p>
        </p:txBody>
      </p:sp>
      <p:sp>
        <p:nvSpPr>
          <p:cNvPr id="3" name="Content Placeholder 2"/>
          <p:cNvSpPr>
            <a:spLocks noGrp="1"/>
          </p:cNvSpPr>
          <p:nvPr>
            <p:ph idx="1"/>
          </p:nvPr>
        </p:nvSpPr>
        <p:spPr>
          <a:xfrm>
            <a:off x="409552" y="2736096"/>
            <a:ext cx="6012000" cy="6804000"/>
          </a:xfrm>
        </p:spPr>
        <p:txBody>
          <a:bodyPr/>
          <a:lstStyle>
            <a:lvl1pPr defTabSz="1080000">
              <a:lnSpc>
                <a:spcPts val="1250"/>
              </a:lnSpc>
              <a:spcAft>
                <a:spcPts val="700"/>
              </a:spcAft>
              <a:tabLst>
                <a:tab pos="4121150" algn="r"/>
              </a:tabLst>
              <a:defRPr sz="1100">
                <a:solidFill>
                  <a:schemeClr val="tx1"/>
                </a:solidFill>
              </a:defRPr>
            </a:lvl1pPr>
            <a:lvl2pPr>
              <a:lnSpc>
                <a:spcPts val="1300"/>
              </a:lnSpc>
              <a:spcAft>
                <a:spcPts val="1300"/>
              </a:spcAft>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7" name="Footer Placeholder 59">
            <a:extLst>
              <a:ext uri="{FF2B5EF4-FFF2-40B4-BE49-F238E27FC236}">
                <a16:creationId xmlns:a16="http://schemas.microsoft.com/office/drawing/2014/main" id="{62AE61C3-6B33-E549-9466-5D67FB28CE16}"/>
              </a:ext>
            </a:extLst>
          </p:cNvPr>
          <p:cNvSpPr>
            <a:spLocks noGrp="1"/>
          </p:cNvSpPr>
          <p:nvPr>
            <p:ph type="ftr" sz="quarter" idx="13"/>
          </p:nvPr>
        </p:nvSpPr>
        <p:spPr>
          <a:xfrm>
            <a:off x="409552" y="339081"/>
            <a:ext cx="6048000" cy="360000"/>
          </a:xfrm>
          <a:prstGeom prst="rect">
            <a:avLst/>
          </a:prstGeo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429350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285728" y="380968"/>
            <a:ext cx="6357982" cy="500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28604" y="488982"/>
            <a:ext cx="6072230" cy="8821736"/>
          </a:xfrm>
        </p:spPr>
        <p:txBody>
          <a:bodyPr lIns="0"/>
          <a:lstStyle>
            <a:lvl1pPr>
              <a:lnSpc>
                <a:spcPts val="2400"/>
              </a:lnSpc>
              <a:spcAft>
                <a:spcPts val="1500"/>
              </a:spcAft>
              <a:defRPr sz="1800" b="1">
                <a:solidFill>
                  <a:schemeClr val="bg1"/>
                </a:solidFill>
                <a:latin typeface="+mj-lt"/>
              </a:defRPr>
            </a:lvl1pPr>
            <a:lvl2pPr marL="0" indent="0">
              <a:lnSpc>
                <a:spcPts val="1300"/>
              </a:lnSpc>
              <a:spcBef>
                <a:spcPts val="1200"/>
              </a:spcBef>
              <a:spcAft>
                <a:spcPts val="600"/>
              </a:spcAft>
              <a:buClr>
                <a:schemeClr val="tx1"/>
              </a:buClr>
              <a:buSzPct val="120000"/>
              <a:buFont typeface="Arial" pitchFamily="34" charset="0"/>
              <a:buNone/>
              <a:defRPr sz="1200" b="1">
                <a:solidFill>
                  <a:schemeClr val="accent1"/>
                </a:solidFill>
              </a:defRPr>
            </a:lvl2pPr>
            <a:lvl3pPr marL="0" indent="0">
              <a:lnSpc>
                <a:spcPts val="1400"/>
              </a:lnSpc>
              <a:spcBef>
                <a:spcPts val="600"/>
              </a:spcBef>
              <a:spcAft>
                <a:spcPts val="600"/>
              </a:spcAft>
              <a:buClr>
                <a:schemeClr val="tx1"/>
              </a:buClr>
              <a:buSzPct val="120000"/>
              <a:buFont typeface="Arial" pitchFamily="34" charset="0"/>
              <a:buNone/>
              <a:defRPr sz="1200">
                <a:solidFill>
                  <a:srgbClr val="000000"/>
                </a:solidFill>
              </a:defRPr>
            </a:lvl3pPr>
            <a:lvl4pPr marL="180000" indent="-180000">
              <a:lnSpc>
                <a:spcPts val="1200"/>
              </a:lnSpc>
              <a:spcAft>
                <a:spcPts val="0"/>
              </a:spcAft>
              <a:buClr>
                <a:srgbClr val="000000"/>
              </a:buClr>
              <a:buFont typeface="Arial" pitchFamily="34" charset="0"/>
              <a:buChar char="•"/>
              <a:defRPr sz="1200">
                <a:solidFill>
                  <a:srgbClr val="000000"/>
                </a:solidFill>
              </a:defRPr>
            </a:lvl4pPr>
            <a:lvl5pPr>
              <a:lnSpc>
                <a:spcPts val="1400"/>
              </a:lnSpc>
              <a:spcAft>
                <a:spcPts val="1200"/>
              </a:spcAft>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491969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7" y="7204154"/>
            <a:ext cx="4140000" cy="2057413"/>
          </a:xfrm>
          <a:noFill/>
        </p:spPr>
        <p:txBody>
          <a:bodyPr lIns="0" numCol="1" anchor="ctr" anchorCtr="0"/>
          <a:lstStyle>
            <a:lvl1pPr algn="ctr">
              <a:lnSpc>
                <a:spcPts val="1500"/>
              </a:lnSpc>
              <a:spcAft>
                <a:spcPts val="300"/>
              </a:spcAft>
              <a:defRPr sz="1200" b="0">
                <a:solidFill>
                  <a:schemeClr val="tx1"/>
                </a:solidFill>
              </a:defRPr>
            </a:lvl1pPr>
            <a:lvl2pPr marL="0" indent="0" algn="ctr">
              <a:lnSpc>
                <a:spcPts val="1300"/>
              </a:lnSpc>
              <a:spcAft>
                <a:spcPts val="900"/>
              </a:spcAft>
              <a:buClr>
                <a:schemeClr val="tx1"/>
              </a:buClr>
              <a:buSzPct val="120000"/>
              <a:buFont typeface="Arial" pitchFamily="34" charset="0"/>
              <a:buNone/>
              <a:tabLst>
                <a:tab pos="1433513" algn="r"/>
              </a:tabLst>
              <a:defRPr sz="1000" b="1">
                <a:solidFill>
                  <a:schemeClr val="tx1"/>
                </a:solidFill>
              </a:defRPr>
            </a:lvl2pPr>
            <a:lvl3pPr marL="180000" indent="-108000" algn="ctr">
              <a:lnSpc>
                <a:spcPts val="1300"/>
              </a:lnSpc>
              <a:spcAft>
                <a:spcPts val="900"/>
              </a:spcAft>
              <a:buClr>
                <a:schemeClr val="tx1"/>
              </a:buClr>
              <a:buSzPct val="120000"/>
              <a:buFont typeface="Arial" pitchFamily="34" charset="0"/>
              <a:buChar char="•"/>
              <a:defRPr sz="1000">
                <a:solidFill>
                  <a:schemeClr val="tx1"/>
                </a:solidFill>
              </a:defRPr>
            </a:lvl3pPr>
            <a:lvl4pPr marL="1512000" indent="-108000" algn="ctr">
              <a:lnSpc>
                <a:spcPts val="1300"/>
              </a:lnSpc>
              <a:spcAft>
                <a:spcPts val="0"/>
              </a:spcAft>
              <a:buFont typeface="Arial" pitchFamily="34" charset="0"/>
              <a:buChar char="•"/>
              <a:defRPr sz="1000">
                <a:solidFill>
                  <a:schemeClr val="tx1"/>
                </a:solidFill>
              </a:defRPr>
            </a:lvl4pPr>
            <a:lvl5pPr marL="1440000" algn="ctr">
              <a:lnSpc>
                <a:spcPts val="1200"/>
              </a:lnSpc>
              <a:spcAft>
                <a:spcPts val="0"/>
              </a:spcAft>
              <a:defRPr sz="10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700193"/>
            <a:ext cx="6084000" cy="2628000"/>
          </a:xfrm>
        </p:spPr>
        <p:txBody>
          <a:bodyPr lIns="0" numCol="1"/>
          <a:lstStyle>
            <a:lvl1pPr marL="0" indent="0" algn="l">
              <a:lnSpc>
                <a:spcPts val="1600"/>
              </a:lnSpc>
              <a:spcAft>
                <a:spcPts val="0"/>
              </a:spcAft>
              <a:defRPr sz="1200" b="0">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chemeClr val="tx1"/>
                </a:solidFill>
              </a:defRPr>
            </a:lvl2pPr>
            <a:lvl3pPr marL="180000" indent="-126000" algn="l">
              <a:lnSpc>
                <a:spcPts val="1400"/>
              </a:lnSpc>
              <a:spcAft>
                <a:spcPts val="400"/>
              </a:spcAft>
              <a:buClrTx/>
              <a:buSzPct val="120000"/>
              <a:buFont typeface="Arial" pitchFamily="34" charset="0"/>
              <a:buChar char="•"/>
              <a:defRPr sz="1200" b="0">
                <a:solidFill>
                  <a:srgbClr val="000000"/>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hasCustomPrompt="1"/>
          </p:nvPr>
        </p:nvSpPr>
        <p:spPr>
          <a:xfrm>
            <a:off x="430701" y="1005434"/>
            <a:ext cx="5976000" cy="504000"/>
          </a:xfrm>
        </p:spPr>
        <p:txBody>
          <a:bodyPr/>
          <a:lstStyle>
            <a:lvl1pPr>
              <a:lnSpc>
                <a:spcPct val="100000"/>
              </a:lnSpc>
              <a:defRPr sz="3200" b="1" spc="0" baseline="0">
                <a:solidFill>
                  <a:schemeClr val="accent1"/>
                </a:solidFill>
              </a:defRPr>
            </a:lvl1pPr>
          </a:lstStyle>
          <a:p>
            <a:r>
              <a:rPr lang="en-GB" noProof="0" dirty="0"/>
              <a:t>Click to enter title</a:t>
            </a:r>
          </a:p>
        </p:txBody>
      </p:sp>
      <p:sp>
        <p:nvSpPr>
          <p:cNvPr id="12" name="Picture Placeholder 11"/>
          <p:cNvSpPr>
            <a:spLocks noGrp="1"/>
          </p:cNvSpPr>
          <p:nvPr>
            <p:ph type="pic" sz="quarter" idx="16"/>
          </p:nvPr>
        </p:nvSpPr>
        <p:spPr>
          <a:xfrm>
            <a:off x="428625" y="4630674"/>
            <a:ext cx="1285875" cy="1512000"/>
          </a:xfrm>
        </p:spPr>
        <p:txBody>
          <a:bodyPr anchor="ctr" anchorCtr="0"/>
          <a:lstStyle>
            <a:lvl1pPr algn="ctr">
              <a:defRPr/>
            </a:lvl1pPr>
          </a:lstStyle>
          <a:p>
            <a:r>
              <a:rPr lang="en-GB"/>
              <a:t>Click icon to add picture</a:t>
            </a:r>
          </a:p>
        </p:txBody>
      </p:sp>
      <p:sp>
        <p:nvSpPr>
          <p:cNvPr id="15" name="Text Placeholder 14"/>
          <p:cNvSpPr>
            <a:spLocks noGrp="1"/>
          </p:cNvSpPr>
          <p:nvPr>
            <p:ph type="body" sz="quarter" idx="17"/>
          </p:nvPr>
        </p:nvSpPr>
        <p:spPr>
          <a:xfrm>
            <a:off x="1867852" y="4623816"/>
            <a:ext cx="4632981" cy="1543630"/>
          </a:xfrm>
        </p:spPr>
        <p:txBody>
          <a:bodyPr/>
          <a:lstStyle>
            <a:lvl1pPr>
              <a:lnSpc>
                <a:spcPts val="1400"/>
              </a:lnSpc>
              <a:spcAft>
                <a:spcPts val="0"/>
              </a:spcAft>
              <a:defRPr sz="1100">
                <a:solidFill>
                  <a:srgbClr val="000000"/>
                </a:solidFill>
              </a:defRPr>
            </a:lvl1pPr>
            <a:lvl2pPr>
              <a:defRPr b="1">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9" name="Footer Placeholder 59">
            <a:extLst>
              <a:ext uri="{FF2B5EF4-FFF2-40B4-BE49-F238E27FC236}">
                <a16:creationId xmlns:a16="http://schemas.microsoft.com/office/drawing/2014/main" id="{AB3D39AD-BA89-8949-950A-9325E7CDC59A}"/>
              </a:ext>
            </a:extLst>
          </p:cNvPr>
          <p:cNvSpPr>
            <a:spLocks noGrp="1"/>
          </p:cNvSpPr>
          <p:nvPr>
            <p:ph type="ftr" sz="quarter" idx="18"/>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1125284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666852"/>
            <a:ext cx="5940000" cy="1512000"/>
          </a:xfrm>
        </p:spPr>
        <p:txBody>
          <a:bodyPr lIns="0" numCol="1"/>
          <a:lstStyle>
            <a:lvl1pPr marL="0" indent="0" algn="l">
              <a:lnSpc>
                <a:spcPct val="100000"/>
              </a:lnSpc>
              <a:spcAft>
                <a:spcPts val="200"/>
              </a:spcAft>
              <a:defRPr sz="2000" b="1">
                <a:solidFill>
                  <a:schemeClr val="tx1"/>
                </a:solidFill>
              </a:defRPr>
            </a:lvl1pPr>
            <a:lvl2pPr marL="0" indent="0" algn="l">
              <a:lnSpc>
                <a:spcPts val="1400"/>
              </a:lnSpc>
              <a:spcBef>
                <a:spcPts val="300"/>
              </a:spcBef>
              <a:spcAft>
                <a:spcPts val="1200"/>
              </a:spcAft>
              <a:buClr>
                <a:schemeClr val="tx1"/>
              </a:buClr>
              <a:buSzPct val="120000"/>
              <a:buFont typeface="Arial" pitchFamily="34" charset="0"/>
              <a:buNone/>
              <a:defRPr sz="1200" b="0">
                <a:solidFill>
                  <a:srgbClr val="000000"/>
                </a:solidFill>
              </a:defRPr>
            </a:lvl2pPr>
            <a:lvl3pPr marL="0" indent="0" algn="l">
              <a:lnSpc>
                <a:spcPts val="1200"/>
              </a:lnSpc>
              <a:spcAft>
                <a:spcPts val="0"/>
              </a:spcAft>
              <a:buClr>
                <a:schemeClr val="tx1"/>
              </a:buClr>
              <a:buSzPct val="120000"/>
              <a:buFont typeface="Arial" pitchFamily="34" charset="0"/>
              <a:buNone/>
              <a:defRPr sz="1000" b="0">
                <a:solidFill>
                  <a:schemeClr val="tx1"/>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endParaRPr lang="en-GB" noProof="0" dirty="0"/>
          </a:p>
        </p:txBody>
      </p:sp>
      <p:sp>
        <p:nvSpPr>
          <p:cNvPr id="10" name="Text Placeholder 9"/>
          <p:cNvSpPr>
            <a:spLocks noGrp="1"/>
          </p:cNvSpPr>
          <p:nvPr>
            <p:ph type="body" sz="quarter" idx="14"/>
          </p:nvPr>
        </p:nvSpPr>
        <p:spPr>
          <a:xfrm>
            <a:off x="1379968" y="3428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1378800" y="4860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378800" y="6242123"/>
            <a:ext cx="4968000" cy="2068463"/>
          </a:xfrm>
        </p:spPr>
        <p:txBody>
          <a:bodyPr lIns="90000" tIns="36000" rIns="90000" bIns="36000"/>
          <a:lstStyle>
            <a:lvl1pPr>
              <a:lnSpc>
                <a:spcPct val="100000"/>
              </a:lnSpc>
              <a:spcAft>
                <a:spcPts val="200"/>
              </a:spcAft>
              <a:defRPr sz="1800" b="1">
                <a:solidFill>
                  <a:schemeClr val="accent1"/>
                </a:solidFill>
              </a:defRPr>
            </a:lvl1pPr>
            <a:lvl2pPr marL="108000" indent="-72000">
              <a:lnSpc>
                <a:spcPts val="1200"/>
              </a:lnSpc>
              <a:spcAft>
                <a:spcPts val="1000"/>
              </a:spcAft>
              <a:buFont typeface="Arial" pitchFamily="34" charset="0"/>
              <a:buChar char="•"/>
              <a:defRPr>
                <a:solidFill>
                  <a:srgbClr val="000000"/>
                </a:solidFill>
              </a:defRPr>
            </a:lvl2pPr>
          </a:lstStyle>
          <a:p>
            <a:pPr lvl="0"/>
            <a:r>
              <a:rPr lang="en-GB" noProof="0"/>
              <a:t>Click to edit Master text styles</a:t>
            </a:r>
          </a:p>
          <a:p>
            <a:pPr lvl="1"/>
            <a:r>
              <a:rPr lang="en-GB" noProof="0"/>
              <a:t>Second level</a:t>
            </a:r>
          </a:p>
        </p:txBody>
      </p:sp>
      <p:sp>
        <p:nvSpPr>
          <p:cNvPr id="9" name="Footer Placeholder 59">
            <a:extLst>
              <a:ext uri="{FF2B5EF4-FFF2-40B4-BE49-F238E27FC236}">
                <a16:creationId xmlns:a16="http://schemas.microsoft.com/office/drawing/2014/main" id="{742B4A69-C9E4-BC41-84E5-847AEBA833E1}"/>
              </a:ext>
            </a:extLst>
          </p:cNvPr>
          <p:cNvSpPr>
            <a:spLocks noGrp="1"/>
          </p:cNvSpPr>
          <p:nvPr>
            <p:ph type="ftr" sz="quarter" idx="17"/>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151821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528627" y="2271697"/>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Text Placeholder 8"/>
          <p:cNvSpPr>
            <a:spLocks noGrp="1"/>
          </p:cNvSpPr>
          <p:nvPr>
            <p:ph type="body" sz="quarter" idx="15"/>
          </p:nvPr>
        </p:nvSpPr>
        <p:spPr>
          <a:xfrm>
            <a:off x="529200" y="4160733"/>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1" name="Text Placeholder 8"/>
          <p:cNvSpPr>
            <a:spLocks noGrp="1"/>
          </p:cNvSpPr>
          <p:nvPr>
            <p:ph type="body" sz="quarter" idx="16"/>
          </p:nvPr>
        </p:nvSpPr>
        <p:spPr>
          <a:xfrm>
            <a:off x="529200" y="6434796"/>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605600"/>
            <a:ext cx="5688000" cy="504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2119308" y="2595546"/>
            <a:ext cx="4320000" cy="1357322"/>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Content Placeholder 2"/>
          <p:cNvSpPr>
            <a:spLocks noGrp="1"/>
          </p:cNvSpPr>
          <p:nvPr>
            <p:ph idx="20"/>
          </p:nvPr>
        </p:nvSpPr>
        <p:spPr>
          <a:xfrm>
            <a:off x="2119294" y="4524372"/>
            <a:ext cx="4320000" cy="1714511"/>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2120752" y="6857442"/>
            <a:ext cx="4320000" cy="250033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1493B663-BBCF-CF47-941B-2DD6A20E9C96}"/>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990908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320140"/>
            <a:ext cx="5976000" cy="396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158032" y="2928352"/>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2" name="Content Placeholder 2"/>
          <p:cNvSpPr>
            <a:spLocks noGrp="1"/>
          </p:cNvSpPr>
          <p:nvPr>
            <p:ph idx="22"/>
          </p:nvPr>
        </p:nvSpPr>
        <p:spPr>
          <a:xfrm>
            <a:off x="3645028" y="2926800"/>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3" name="Content Placeholder 2"/>
          <p:cNvSpPr>
            <a:spLocks noGrp="1"/>
          </p:cNvSpPr>
          <p:nvPr>
            <p:ph idx="23"/>
          </p:nvPr>
        </p:nvSpPr>
        <p:spPr>
          <a:xfrm>
            <a:off x="1159200" y="474023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7412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918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924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53537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5356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1" name="Straight Connector 30"/>
          <p:cNvCxnSpPr/>
          <p:nvPr userDrawn="1"/>
        </p:nvCxnSpPr>
        <p:spPr>
          <a:xfrm>
            <a:off x="820656" y="356958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10000" y="558375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810000" y="7524768"/>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07502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10550" y="903600"/>
            <a:ext cx="5976000" cy="612000"/>
          </a:xfrm>
        </p:spPr>
        <p:txBody>
          <a:bodyPr/>
          <a:lstStyle>
            <a:lvl1pPr>
              <a:defRPr sz="3300">
                <a:solidFill>
                  <a:schemeClr val="accent1"/>
                </a:solidFill>
              </a:defRPr>
            </a:lvl1pPr>
          </a:lstStyle>
          <a:p>
            <a:r>
              <a:rPr lang="en-GB" noProof="0"/>
              <a:t>Click to edit Master title style</a:t>
            </a:r>
            <a:endParaRPr lang="en-GB" noProof="0" dirty="0"/>
          </a:p>
        </p:txBody>
      </p:sp>
      <p:sp>
        <p:nvSpPr>
          <p:cNvPr id="3" name="Content Placeholder 2"/>
          <p:cNvSpPr>
            <a:spLocks noGrp="1"/>
          </p:cNvSpPr>
          <p:nvPr>
            <p:ph idx="1"/>
          </p:nvPr>
        </p:nvSpPr>
        <p:spPr>
          <a:xfrm>
            <a:off x="409552" y="2736096"/>
            <a:ext cx="6012000" cy="6804000"/>
          </a:xfrm>
        </p:spPr>
        <p:txBody>
          <a:bodyPr/>
          <a:lstStyle>
            <a:lvl1pPr defTabSz="1080000">
              <a:lnSpc>
                <a:spcPts val="1250"/>
              </a:lnSpc>
              <a:spcAft>
                <a:spcPts val="700"/>
              </a:spcAft>
              <a:tabLst>
                <a:tab pos="4121150" algn="r"/>
              </a:tabLst>
              <a:defRPr sz="1100">
                <a:solidFill>
                  <a:schemeClr val="tx1"/>
                </a:solidFill>
              </a:defRPr>
            </a:lvl1pPr>
            <a:lvl2pPr>
              <a:lnSpc>
                <a:spcPts val="1300"/>
              </a:lnSpc>
              <a:spcAft>
                <a:spcPts val="1300"/>
              </a:spcAft>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7" name="Footer Placeholder 59">
            <a:extLst>
              <a:ext uri="{FF2B5EF4-FFF2-40B4-BE49-F238E27FC236}">
                <a16:creationId xmlns:a16="http://schemas.microsoft.com/office/drawing/2014/main" id="{62AE61C3-6B33-E549-9466-5D67FB28CE16}"/>
              </a:ext>
            </a:extLst>
          </p:cNvPr>
          <p:cNvSpPr>
            <a:spLocks noGrp="1"/>
          </p:cNvSpPr>
          <p:nvPr>
            <p:ph type="ftr" sz="quarter" idx="13"/>
          </p:nvPr>
        </p:nvSpPr>
        <p:spPr>
          <a:xfrm>
            <a:off x="409552" y="339081"/>
            <a:ext cx="6048000" cy="360000"/>
          </a:xfrm>
          <a:prstGeom prst="rect">
            <a:avLst/>
          </a:prstGeo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9489503"/>
            <a:ext cx="581000" cy="360000"/>
          </a:xfrm>
        </p:spPr>
        <p:txBody>
          <a:bodyPr/>
          <a:lstStyle/>
          <a:p>
            <a:fld id="{9295DF58-4118-4551-8C61-1A7ED177FA2D}" type="slidenum">
              <a:rPr lang="en-GB" noProof="0" smtClean="0"/>
              <a:pPr/>
              <a:t>‹#›</a:t>
            </a:fld>
            <a:endParaRPr lang="en-GB" noProof="0"/>
          </a:p>
        </p:txBody>
      </p:sp>
      <p:sp>
        <p:nvSpPr>
          <p:cNvPr id="23" name="Content Placeholder 2"/>
          <p:cNvSpPr>
            <a:spLocks noGrp="1"/>
          </p:cNvSpPr>
          <p:nvPr>
            <p:ph idx="23"/>
          </p:nvPr>
        </p:nvSpPr>
        <p:spPr>
          <a:xfrm>
            <a:off x="1159200" y="5097104"/>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5097104"/>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8252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8252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6254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6254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2" name="Straight Connector 31"/>
          <p:cNvCxnSpPr/>
          <p:nvPr userDrawn="1"/>
        </p:nvCxnSpPr>
        <p:spPr>
          <a:xfrm>
            <a:off x="871200" y="5961112"/>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810000" y="7689304"/>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1967485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0" y="0"/>
            <a:ext cx="6858000" cy="970075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a:t>Click icon to add picture</a:t>
            </a:r>
            <a:endParaRPr lang="en-GB" dirty="0"/>
          </a:p>
        </p:txBody>
      </p:sp>
      <p:sp>
        <p:nvSpPr>
          <p:cNvPr id="12" name="Text Placeholder 11"/>
          <p:cNvSpPr>
            <a:spLocks noGrp="1"/>
          </p:cNvSpPr>
          <p:nvPr>
            <p:ph type="body" sz="quarter" idx="15" hasCustomPrompt="1"/>
          </p:nvPr>
        </p:nvSpPr>
        <p:spPr>
          <a:xfrm>
            <a:off x="395292" y="1229422"/>
            <a:ext cx="6072187" cy="928688"/>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2238356"/>
            <a:ext cx="6120000" cy="1357322"/>
          </a:xfrm>
        </p:spPr>
        <p:txBody>
          <a:bodyPr/>
          <a:lstStyle>
            <a:lvl1pPr marL="0">
              <a:lnSpc>
                <a:spcPts val="1700"/>
              </a:lnSpc>
              <a:spcAft>
                <a:spcPts val="0"/>
              </a:spcAft>
              <a:defRPr sz="1400" b="0">
                <a:solidFill>
                  <a:schemeClr val="bg1"/>
                </a:solidFill>
              </a:defRPr>
            </a:lvl1pPr>
            <a:lvl2pPr defTabSz="900000">
              <a:lnSpc>
                <a:spcPts val="1400"/>
              </a:lnSpc>
              <a:spcBef>
                <a:spcPts val="1200"/>
              </a:spcBef>
              <a:spcAft>
                <a:spcPts val="600"/>
              </a:spcAft>
              <a:tabLst>
                <a:tab pos="576000" algn="l"/>
              </a:tabLst>
              <a:defRPr sz="1200" b="1">
                <a:solidFill>
                  <a:schemeClr val="bg1"/>
                </a:solidFill>
              </a:defRPr>
            </a:lvl2pPr>
            <a:lvl3pPr marL="0" indent="-180000">
              <a:lnSpc>
                <a:spcPts val="1200"/>
              </a:lnSpc>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96E9F98D-36D6-1644-B117-CD8EA04F7DEE}"/>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710873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321200"/>
            <a:ext cx="5940000" cy="1836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0" name="Text Placeholder 9"/>
          <p:cNvSpPr>
            <a:spLocks noGrp="1"/>
          </p:cNvSpPr>
          <p:nvPr>
            <p:ph type="body" sz="quarter" idx="14"/>
          </p:nvPr>
        </p:nvSpPr>
        <p:spPr>
          <a:xfrm>
            <a:off x="1498520" y="3272348"/>
            <a:ext cx="4788000" cy="900000"/>
          </a:xfrm>
        </p:spPr>
        <p:txBody>
          <a:bodyPr lIns="90000" tIns="36000" rIns="90000" bIns="36000"/>
          <a:lstStyle>
            <a:lvl1pPr>
              <a:lnSpc>
                <a:spcPct val="100000"/>
              </a:lnSpc>
              <a:spcAft>
                <a:spcPts val="200"/>
              </a:spcAft>
              <a:defRPr sz="2800" b="1">
                <a:solidFill>
                  <a:schemeClr val="accent1"/>
                </a:solidFill>
              </a:defRPr>
            </a:lvl1pPr>
            <a:lvl2pPr>
              <a:defRPr sz="1200" b="1">
                <a:solidFill>
                  <a:schemeClr val="tx1"/>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464402" y="7248062"/>
            <a:ext cx="5832000" cy="684000"/>
          </a:xfrm>
        </p:spPr>
        <p:txBody>
          <a:bodyPr lIns="90000" tIns="36000" rIns="90000" bIns="36000"/>
          <a:lstStyle>
            <a:lvl1pPr>
              <a:lnSpc>
                <a:spcPct val="100000"/>
              </a:lnSpc>
              <a:spcAft>
                <a:spcPts val="200"/>
              </a:spcAft>
              <a:defRPr sz="1200" b="1">
                <a:solidFill>
                  <a:schemeClr val="tx1"/>
                </a:solidFill>
              </a:defRPr>
            </a:lvl1pPr>
            <a:lvl2pPr>
              <a:defRPr sz="12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8204809"/>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13" name="Content Placeholder 2"/>
          <p:cNvSpPr>
            <a:spLocks noGrp="1"/>
          </p:cNvSpPr>
          <p:nvPr>
            <p:ph idx="17"/>
          </p:nvPr>
        </p:nvSpPr>
        <p:spPr>
          <a:xfrm>
            <a:off x="424886" y="4406602"/>
            <a:ext cx="5940000" cy="2736000"/>
          </a:xfrm>
        </p:spPr>
        <p:txBody>
          <a:bodyPr lIns="0" numCol="1"/>
          <a:lstStyle>
            <a:lvl1pPr marL="0" indent="0" algn="l">
              <a:lnSpc>
                <a:spcPct val="100000"/>
              </a:lnSpc>
              <a:spcAft>
                <a:spcPts val="200"/>
              </a:spcAft>
              <a:defRPr sz="1100" b="0">
                <a:solidFill>
                  <a:srgbClr val="000000"/>
                </a:solidFill>
              </a:defRPr>
            </a:lvl1pPr>
            <a:lvl2pPr marL="180000" indent="-126000" algn="l">
              <a:lnSpc>
                <a:spcPts val="1400"/>
              </a:lnSpc>
              <a:spcBef>
                <a:spcPts val="0"/>
              </a:spcBef>
              <a:spcAft>
                <a:spcPts val="400"/>
              </a:spcAft>
              <a:buClr>
                <a:schemeClr val="tx1"/>
              </a:buClr>
              <a:buSzPct val="120000"/>
              <a:buFont typeface="Arial" pitchFamily="34" charset="0"/>
              <a:buChar char="•"/>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100" b="0">
                <a:solidFill>
                  <a:schemeClr val="tx1"/>
                </a:solidFill>
              </a:defRPr>
            </a:lvl4pPr>
            <a:lvl5pPr marL="0" indent="0" algn="l">
              <a:lnSpc>
                <a:spcPts val="1500"/>
              </a:lnSpc>
              <a:spcAft>
                <a:spcPts val="0"/>
              </a:spcAft>
              <a:defRPr sz="11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BA41F65D-2AF3-CB42-9D5C-831125A9A7D5}"/>
              </a:ext>
            </a:extLst>
          </p:cNvPr>
          <p:cNvSpPr>
            <a:spLocks noGrp="1"/>
          </p:cNvSpPr>
          <p:nvPr>
            <p:ph type="ftr" sz="quarter" idx="18"/>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527329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321200"/>
            <a:ext cx="5940000" cy="2772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9" name="Text Placeholder 9"/>
          <p:cNvSpPr>
            <a:spLocks noGrp="1"/>
          </p:cNvSpPr>
          <p:nvPr>
            <p:ph type="body" sz="quarter" idx="15"/>
          </p:nvPr>
        </p:nvSpPr>
        <p:spPr>
          <a:xfrm>
            <a:off x="464402" y="5713766"/>
            <a:ext cx="5832000" cy="2016000"/>
          </a:xfrm>
        </p:spPr>
        <p:txBody>
          <a:bodyPr lIns="90000" tIns="36000" rIns="90000" bIns="36000"/>
          <a:lstStyle>
            <a:lvl1pPr>
              <a:lnSpc>
                <a:spcPct val="100000"/>
              </a:lnSpc>
              <a:spcAft>
                <a:spcPts val="200"/>
              </a:spcAft>
              <a:defRPr sz="1400" b="1">
                <a:solidFill>
                  <a:schemeClr val="tx1"/>
                </a:solidFill>
              </a:defRPr>
            </a:lvl1pPr>
            <a:lvl2pPr>
              <a:spcAft>
                <a:spcPts val="1200"/>
              </a:spcAft>
              <a:defRPr sz="11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4238620"/>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8" name="Footer Placeholder 59">
            <a:extLst>
              <a:ext uri="{FF2B5EF4-FFF2-40B4-BE49-F238E27FC236}">
                <a16:creationId xmlns:a16="http://schemas.microsoft.com/office/drawing/2014/main" id="{0A52F6A6-09A1-E246-8CDF-A10244BA9259}"/>
              </a:ext>
            </a:extLst>
          </p:cNvPr>
          <p:cNvSpPr>
            <a:spLocks noGrp="1"/>
          </p:cNvSpPr>
          <p:nvPr>
            <p:ph type="ftr" sz="quarter" idx="17"/>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2422486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1620000" y="2353226"/>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Text Placeholder 8"/>
          <p:cNvSpPr>
            <a:spLocks noGrp="1"/>
          </p:cNvSpPr>
          <p:nvPr>
            <p:ph type="body" sz="quarter" idx="15"/>
          </p:nvPr>
        </p:nvSpPr>
        <p:spPr>
          <a:xfrm>
            <a:off x="1620000" y="4540021"/>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1" name="Text Placeholder 8"/>
          <p:cNvSpPr>
            <a:spLocks noGrp="1"/>
          </p:cNvSpPr>
          <p:nvPr>
            <p:ph type="body" sz="quarter" idx="16"/>
          </p:nvPr>
        </p:nvSpPr>
        <p:spPr>
          <a:xfrm>
            <a:off x="1620000" y="6825942"/>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321200"/>
            <a:ext cx="5976000" cy="631404"/>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620000" y="2588874"/>
            <a:ext cx="4752000" cy="1752090"/>
          </a:xfrm>
        </p:spPr>
        <p:txBody>
          <a:bodyPr lIns="0" numCol="1"/>
          <a:lstStyle>
            <a:lvl1pPr marL="0" indent="0" algn="l">
              <a:lnSpc>
                <a:spcPts val="13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Content Placeholder 2"/>
          <p:cNvSpPr>
            <a:spLocks noGrp="1"/>
          </p:cNvSpPr>
          <p:nvPr>
            <p:ph idx="20"/>
          </p:nvPr>
        </p:nvSpPr>
        <p:spPr>
          <a:xfrm>
            <a:off x="1620000" y="4765874"/>
            <a:ext cx="4752000" cy="1861106"/>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1620000" y="7060698"/>
            <a:ext cx="4752000" cy="1836000"/>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8" name="Text Placeholder 17"/>
          <p:cNvSpPr>
            <a:spLocks noGrp="1"/>
          </p:cNvSpPr>
          <p:nvPr>
            <p:ph type="body" sz="quarter" idx="22"/>
          </p:nvPr>
        </p:nvSpPr>
        <p:spPr>
          <a:xfrm>
            <a:off x="430726" y="1001628"/>
            <a:ext cx="5976000" cy="1152000"/>
          </a:xfrm>
        </p:spPr>
        <p:txBody>
          <a:bodyPr/>
          <a:lstStyle>
            <a:lvl1pPr>
              <a:lnSpc>
                <a:spcPct val="100000"/>
              </a:lnSpc>
              <a:spcAft>
                <a:spcPts val="0"/>
              </a:spcAft>
              <a:defRPr sz="1600" b="1">
                <a:solidFill>
                  <a:schemeClr val="accent1"/>
                </a:solidFill>
                <a:latin typeface="+mj-lt"/>
              </a:defRPr>
            </a:lvl1pPr>
            <a:lvl2pPr>
              <a:lnSpc>
                <a:spcPct val="100000"/>
              </a:lnSpc>
              <a:spcAft>
                <a:spcPts val="200"/>
              </a:spcAft>
              <a:defRPr sz="1200" b="1">
                <a:solidFill>
                  <a:schemeClr val="tx1"/>
                </a:solidFill>
              </a:defRPr>
            </a:lvl2pPr>
          </a:lstStyle>
          <a:p>
            <a:pPr lvl="0"/>
            <a:r>
              <a:rPr lang="en-GB" noProof="0"/>
              <a:t>Click to edit Master text styles</a:t>
            </a:r>
          </a:p>
          <a:p>
            <a:pPr lvl="1"/>
            <a:r>
              <a:rPr lang="en-GB" noProof="0"/>
              <a:t>Second level</a:t>
            </a:r>
          </a:p>
        </p:txBody>
      </p:sp>
      <p:sp>
        <p:nvSpPr>
          <p:cNvPr id="19" name="Footer Placeholder 59">
            <a:extLst>
              <a:ext uri="{FF2B5EF4-FFF2-40B4-BE49-F238E27FC236}">
                <a16:creationId xmlns:a16="http://schemas.microsoft.com/office/drawing/2014/main" id="{1551590A-AE08-4042-8C24-E3E27D0FA043}"/>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4258166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0"/>
            <a:ext cx="6861600" cy="9705846"/>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a:t>Click icon to add picture</a:t>
            </a:r>
            <a:endParaRPr lang="en-GB" dirty="0"/>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1666852"/>
            <a:ext cx="6120000" cy="2448000"/>
          </a:xfrm>
        </p:spPr>
        <p:txBody>
          <a:bodyPr/>
          <a:lstStyle>
            <a:lvl1pPr marL="0">
              <a:lnSpc>
                <a:spcPts val="1600"/>
              </a:lnSpc>
              <a:spcAft>
                <a:spcPts val="600"/>
              </a:spcAft>
              <a:defRPr sz="1200" b="0">
                <a:solidFill>
                  <a:schemeClr val="bg1"/>
                </a:solidFill>
              </a:defRPr>
            </a:lvl1pPr>
            <a:lvl2pPr defTabSz="900000">
              <a:lnSpc>
                <a:spcPts val="1400"/>
              </a:lnSpc>
              <a:spcBef>
                <a:spcPts val="600"/>
              </a:spcBef>
              <a:spcAft>
                <a:spcPts val="600"/>
              </a:spcAft>
              <a:tabLst>
                <a:tab pos="576000" algn="l"/>
              </a:tabLst>
              <a:defRPr sz="1200" b="1">
                <a:solidFill>
                  <a:schemeClr val="bg1"/>
                </a:solidFill>
              </a:defRPr>
            </a:lvl2pPr>
            <a:lvl3pPr marL="180000" indent="-180000">
              <a:lnSpc>
                <a:spcPts val="1200"/>
              </a:lnSpc>
              <a:spcAft>
                <a:spcPts val="600"/>
              </a:spcAft>
              <a:buFont typeface="Arial" pitchFamily="34" charset="0"/>
              <a:buChar char="•"/>
              <a:defRPr sz="1100" b="1">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1E114880-4BC2-8F46-9C2B-C5231CDC2B3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3300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469578" y="1238224"/>
            <a:ext cx="5832000" cy="216000"/>
          </a:xfrm>
        </p:spPr>
        <p:txBody>
          <a:bodyPr/>
          <a:lstStyle>
            <a:lvl1pPr>
              <a:defRPr sz="1400" b="1">
                <a:solidFill>
                  <a:schemeClr val="accent1"/>
                </a:solidFill>
                <a:latin typeface="+mj-lt"/>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1" name="Text Placeholder 8"/>
          <p:cNvSpPr>
            <a:spLocks noGrp="1"/>
          </p:cNvSpPr>
          <p:nvPr>
            <p:ph type="body" sz="quarter" idx="16"/>
          </p:nvPr>
        </p:nvSpPr>
        <p:spPr>
          <a:xfrm>
            <a:off x="469578" y="4953000"/>
            <a:ext cx="583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5" name="Content Placeholder 2"/>
          <p:cNvSpPr>
            <a:spLocks noGrp="1"/>
          </p:cNvSpPr>
          <p:nvPr>
            <p:ph idx="19"/>
          </p:nvPr>
        </p:nvSpPr>
        <p:spPr>
          <a:xfrm>
            <a:off x="469578" y="1502642"/>
            <a:ext cx="5832000" cy="2664000"/>
          </a:xfrm>
        </p:spPr>
        <p:txBody>
          <a:bodyPr lIns="0" numCol="1"/>
          <a:lstStyle>
            <a:lvl1pPr marL="0" indent="0" algn="l">
              <a:lnSpc>
                <a:spcPts val="13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469578" y="5217418"/>
            <a:ext cx="5832000" cy="3204000"/>
          </a:xfrm>
        </p:spPr>
        <p:txBody>
          <a:bodyPr lIns="0" numCol="1"/>
          <a:lstStyle>
            <a:lvl1pPr marL="0" indent="0" algn="l">
              <a:lnSpc>
                <a:spcPts val="14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9" name="Picture Placeholder 18"/>
          <p:cNvSpPr>
            <a:spLocks noGrp="1"/>
          </p:cNvSpPr>
          <p:nvPr>
            <p:ph type="pic" sz="quarter" idx="22"/>
          </p:nvPr>
        </p:nvSpPr>
        <p:spPr>
          <a:xfrm>
            <a:off x="3534298" y="1515193"/>
            <a:ext cx="2772000" cy="2000250"/>
          </a:xfrm>
        </p:spPr>
        <p:txBody>
          <a:bodyPr/>
          <a:lstStyle/>
          <a:p>
            <a:r>
              <a:rPr lang="en-GB"/>
              <a:t>Click icon to add picture</a:t>
            </a:r>
          </a:p>
        </p:txBody>
      </p:sp>
      <p:sp>
        <p:nvSpPr>
          <p:cNvPr id="20" name="Picture Placeholder 18"/>
          <p:cNvSpPr>
            <a:spLocks noGrp="1"/>
          </p:cNvSpPr>
          <p:nvPr>
            <p:ph type="pic" sz="quarter" idx="23"/>
          </p:nvPr>
        </p:nvSpPr>
        <p:spPr>
          <a:xfrm>
            <a:off x="3536386" y="5226240"/>
            <a:ext cx="2772000" cy="2000250"/>
          </a:xfrm>
        </p:spPr>
        <p:txBody>
          <a:bodyPr/>
          <a:lstStyle/>
          <a:p>
            <a:r>
              <a:rPr lang="en-GB"/>
              <a:t>Click icon to add picture</a:t>
            </a:r>
          </a:p>
        </p:txBody>
      </p:sp>
      <p:sp>
        <p:nvSpPr>
          <p:cNvPr id="10" name="Footer Placeholder 59">
            <a:extLst>
              <a:ext uri="{FF2B5EF4-FFF2-40B4-BE49-F238E27FC236}">
                <a16:creationId xmlns:a16="http://schemas.microsoft.com/office/drawing/2014/main" id="{5B86B38E-FBBD-9E45-8E38-CBBBDD0BAAF1}"/>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2928482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1"/>
            <a:ext cx="6861600" cy="9705844"/>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a:t>Click icon to add picture</a:t>
            </a:r>
            <a:endParaRPr lang="en-GB" dirty="0"/>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1740004"/>
            <a:ext cx="6120000" cy="2916000"/>
          </a:xfrm>
        </p:spPr>
        <p:txBody>
          <a:bodyPr/>
          <a:lstStyle>
            <a:lvl1pPr marL="0">
              <a:lnSpc>
                <a:spcPts val="1600"/>
              </a:lnSpc>
              <a:spcAft>
                <a:spcPts val="0"/>
              </a:spcAft>
              <a:defRPr sz="1200" b="0">
                <a:solidFill>
                  <a:schemeClr val="bg1"/>
                </a:solidFill>
              </a:defRPr>
            </a:lvl1pPr>
            <a:lvl2pPr defTabSz="900000">
              <a:lnSpc>
                <a:spcPts val="1400"/>
              </a:lnSpc>
              <a:spcBef>
                <a:spcPts val="600"/>
              </a:spcBef>
              <a:spcAft>
                <a:spcPts val="600"/>
              </a:spcAft>
              <a:tabLst>
                <a:tab pos="576000" algn="l"/>
              </a:tabLst>
              <a:defRPr sz="1200" b="0">
                <a:solidFill>
                  <a:schemeClr val="bg1"/>
                </a:solidFill>
              </a:defRPr>
            </a:lvl2pPr>
            <a:lvl3pPr marL="180000" indent="-180000">
              <a:lnSpc>
                <a:spcPts val="1300"/>
              </a:lnSpc>
              <a:spcAft>
                <a:spcPts val="600"/>
              </a:spcAft>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7D3AD06B-F3D9-E34F-8B0A-989DD70C23B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492058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ay We Wor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095348"/>
            <a:ext cx="5940000" cy="8286808"/>
          </a:xfrm>
        </p:spPr>
        <p:txBody>
          <a:bodyPr lIns="0" numCol="1"/>
          <a:lstStyle>
            <a:lvl1pPr marL="0" indent="0" algn="l">
              <a:lnSpc>
                <a:spcPct val="100000"/>
              </a:lnSpc>
              <a:spcAft>
                <a:spcPts val="200"/>
              </a:spcAft>
              <a:defRPr sz="1400" b="1">
                <a:solidFill>
                  <a:schemeClr val="accent1"/>
                </a:solidFill>
                <a:latin typeface="+mj-lt"/>
              </a:defRPr>
            </a:lvl1pPr>
            <a:lvl2pPr marL="0" indent="0" algn="l">
              <a:lnSpc>
                <a:spcPts val="1500"/>
              </a:lnSpc>
              <a:spcBef>
                <a:spcPts val="300"/>
              </a:spcBef>
              <a:spcAft>
                <a:spcPts val="1200"/>
              </a:spcAft>
              <a:buClr>
                <a:schemeClr val="tx1"/>
              </a:buClr>
              <a:buSzPct val="120000"/>
              <a:buFont typeface="Arial" pitchFamily="34" charset="0"/>
              <a:buNone/>
              <a:defRPr sz="1100" b="1">
                <a:solidFill>
                  <a:srgbClr val="000000"/>
                </a:solidFill>
              </a:defRPr>
            </a:lvl2pPr>
            <a:lvl3pPr marL="0" indent="0" algn="l">
              <a:lnSpc>
                <a:spcPts val="1500"/>
              </a:lnSpc>
              <a:spcBef>
                <a:spcPts val="300"/>
              </a:spcBef>
              <a:spcAft>
                <a:spcPts val="1200"/>
              </a:spcAft>
              <a:buClr>
                <a:schemeClr val="tx1"/>
              </a:buClr>
              <a:buSzPct val="120000"/>
              <a:buFont typeface="Arial" pitchFamily="34" charset="0"/>
              <a:buNone/>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7" name="Footer Placeholder 59">
            <a:extLst>
              <a:ext uri="{FF2B5EF4-FFF2-40B4-BE49-F238E27FC236}">
                <a16:creationId xmlns:a16="http://schemas.microsoft.com/office/drawing/2014/main" id="{078E8C9E-F4B5-624D-ADBF-B0711EE20AF4}"/>
              </a:ext>
            </a:extLst>
          </p:cNvPr>
          <p:cNvSpPr>
            <a:spLocks noGrp="1"/>
          </p:cNvSpPr>
          <p:nvPr>
            <p:ph type="ftr" sz="quarter" idx="14"/>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2395833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thods and system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Text Placeholder 16"/>
          <p:cNvSpPr>
            <a:spLocks noGrp="1"/>
          </p:cNvSpPr>
          <p:nvPr>
            <p:ph type="body" sz="quarter" idx="16"/>
          </p:nvPr>
        </p:nvSpPr>
        <p:spPr>
          <a:xfrm>
            <a:off x="409584" y="1058771"/>
            <a:ext cx="5976000" cy="1036709"/>
          </a:xfrm>
        </p:spPr>
        <p:txBody>
          <a:bodyPr/>
          <a:lstStyle>
            <a:lvl1pPr>
              <a:lnSpc>
                <a:spcPct val="100000"/>
              </a:lnSpc>
              <a:spcAft>
                <a:spcPts val="400"/>
              </a:spcAft>
              <a:defRPr sz="3200" b="1">
                <a:solidFill>
                  <a:schemeClr val="accent1"/>
                </a:solidFill>
                <a:latin typeface="+mj-lt"/>
              </a:defRPr>
            </a:lvl1pPr>
            <a:lvl2pPr>
              <a:lnSpc>
                <a:spcPts val="1600"/>
              </a:lnSpc>
              <a:spcAft>
                <a:spcPts val="1000"/>
              </a:spcAft>
              <a:defRPr sz="1400" b="1"/>
            </a:lvl2pPr>
          </a:lstStyle>
          <a:p>
            <a:pPr lvl="0"/>
            <a:r>
              <a:rPr lang="en-GB" noProof="0"/>
              <a:t>Click to edit Master text styles</a:t>
            </a:r>
          </a:p>
          <a:p>
            <a:pPr lvl="1"/>
            <a:r>
              <a:rPr lang="en-GB" noProof="0"/>
              <a:t>Second level</a:t>
            </a:r>
          </a:p>
        </p:txBody>
      </p:sp>
      <p:sp>
        <p:nvSpPr>
          <p:cNvPr id="12" name="Text Placeholder 16"/>
          <p:cNvSpPr>
            <a:spLocks noGrp="1"/>
          </p:cNvSpPr>
          <p:nvPr>
            <p:ph type="body" sz="quarter" idx="17"/>
          </p:nvPr>
        </p:nvSpPr>
        <p:spPr>
          <a:xfrm>
            <a:off x="414331" y="6167446"/>
            <a:ext cx="5976000" cy="3286148"/>
          </a:xfrm>
        </p:spPr>
        <p:txBody>
          <a:bodyPr/>
          <a:lstStyle>
            <a:lvl1pPr>
              <a:lnSpc>
                <a:spcPts val="2200"/>
              </a:lnSpc>
              <a:spcAft>
                <a:spcPts val="400"/>
              </a:spcAft>
              <a:defRPr sz="2000" b="1">
                <a:solidFill>
                  <a:schemeClr val="accent1"/>
                </a:solidFill>
              </a:defRPr>
            </a:lvl1pPr>
            <a:lvl2pPr>
              <a:lnSpc>
                <a:spcPts val="1300"/>
              </a:lnSpc>
              <a:spcAft>
                <a:spcPts val="1000"/>
              </a:spcAft>
              <a:defRPr sz="1100" b="0">
                <a:solidFill>
                  <a:srgbClr val="000000"/>
                </a:solidFill>
              </a:defRPr>
            </a:lvl2pPr>
          </a:lstStyle>
          <a:p>
            <a:pPr lvl="0"/>
            <a:r>
              <a:rPr lang="en-GB" noProof="0"/>
              <a:t>Click to edit Master text styles</a:t>
            </a:r>
          </a:p>
          <a:p>
            <a:pPr lvl="1"/>
            <a:r>
              <a:rPr lang="en-GB" noProof="0"/>
              <a:t>Second level</a:t>
            </a:r>
          </a:p>
        </p:txBody>
      </p:sp>
      <p:sp>
        <p:nvSpPr>
          <p:cNvPr id="13" name="Text Placeholder 16"/>
          <p:cNvSpPr>
            <a:spLocks noGrp="1"/>
          </p:cNvSpPr>
          <p:nvPr>
            <p:ph type="body" sz="quarter" idx="18"/>
          </p:nvPr>
        </p:nvSpPr>
        <p:spPr>
          <a:xfrm>
            <a:off x="485760" y="4472582"/>
            <a:ext cx="5868000" cy="1152000"/>
          </a:xfrm>
        </p:spPr>
        <p:txBody>
          <a:bodyPr/>
          <a:lstStyle>
            <a:lvl1pPr>
              <a:lnSpc>
                <a:spcPts val="2200"/>
              </a:lnSpc>
              <a:spcAft>
                <a:spcPts val="400"/>
              </a:spcAft>
              <a:defRPr sz="2000" b="1">
                <a:solidFill>
                  <a:schemeClr val="accent1"/>
                </a:solidFill>
              </a:defRPr>
            </a:lvl1pPr>
            <a:lvl2pPr marL="228600" indent="-228600">
              <a:lnSpc>
                <a:spcPts val="1200"/>
              </a:lnSpc>
              <a:spcAft>
                <a:spcPts val="1000"/>
              </a:spcAft>
              <a:buClr>
                <a:srgbClr val="000000"/>
              </a:buClr>
              <a:buFont typeface="+mj-lt"/>
              <a:buAutoNum type="arabicPeriod"/>
              <a:defRPr sz="1100" b="0">
                <a:solidFill>
                  <a:srgbClr val="000000"/>
                </a:solidFill>
              </a:defRPr>
            </a:lvl2pPr>
          </a:lstStyle>
          <a:p>
            <a:pPr lvl="0"/>
            <a:r>
              <a:rPr lang="en-GB" noProof="0"/>
              <a:t>Click to edit Master text styles</a:t>
            </a:r>
          </a:p>
          <a:p>
            <a:pPr lvl="1"/>
            <a:r>
              <a:rPr lang="en-GB" noProof="0"/>
              <a:t>Second level</a:t>
            </a:r>
          </a:p>
        </p:txBody>
      </p:sp>
      <p:sp>
        <p:nvSpPr>
          <p:cNvPr id="16" name="Table Placeholder 15"/>
          <p:cNvSpPr>
            <a:spLocks noGrp="1"/>
          </p:cNvSpPr>
          <p:nvPr>
            <p:ph type="tbl" sz="quarter" idx="19"/>
          </p:nvPr>
        </p:nvSpPr>
        <p:spPr>
          <a:xfrm>
            <a:off x="500062" y="2309794"/>
            <a:ext cx="5832000" cy="1548000"/>
          </a:xfrm>
        </p:spPr>
        <p:txBody>
          <a:bodyPr anchor="ctr" anchorCtr="0"/>
          <a:lstStyle>
            <a:lvl1pPr algn="ctr">
              <a:defRPr sz="1400">
                <a:solidFill>
                  <a:schemeClr val="tx1"/>
                </a:solidFill>
              </a:defRPr>
            </a:lvl1pPr>
          </a:lstStyle>
          <a:p>
            <a:r>
              <a:rPr lang="en-GB"/>
              <a:t>Click icon to add table</a:t>
            </a:r>
          </a:p>
        </p:txBody>
      </p:sp>
      <p:sp>
        <p:nvSpPr>
          <p:cNvPr id="8" name="Footer Placeholder 59">
            <a:extLst>
              <a:ext uri="{FF2B5EF4-FFF2-40B4-BE49-F238E27FC236}">
                <a16:creationId xmlns:a16="http://schemas.microsoft.com/office/drawing/2014/main" id="{68A5605C-A007-A342-8F18-022B17751201}"/>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19322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285728" y="380968"/>
            <a:ext cx="6357982" cy="500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28604" y="488982"/>
            <a:ext cx="6072230" cy="8821736"/>
          </a:xfrm>
        </p:spPr>
        <p:txBody>
          <a:bodyPr lIns="0"/>
          <a:lstStyle>
            <a:lvl1pPr>
              <a:lnSpc>
                <a:spcPts val="2400"/>
              </a:lnSpc>
              <a:spcAft>
                <a:spcPts val="1500"/>
              </a:spcAft>
              <a:defRPr sz="1800" b="1">
                <a:solidFill>
                  <a:schemeClr val="bg1"/>
                </a:solidFill>
                <a:latin typeface="+mj-lt"/>
              </a:defRPr>
            </a:lvl1pPr>
            <a:lvl2pPr marL="0" indent="0">
              <a:lnSpc>
                <a:spcPts val="1300"/>
              </a:lnSpc>
              <a:spcBef>
                <a:spcPts val="1200"/>
              </a:spcBef>
              <a:spcAft>
                <a:spcPts val="600"/>
              </a:spcAft>
              <a:buClr>
                <a:schemeClr val="tx1"/>
              </a:buClr>
              <a:buSzPct val="120000"/>
              <a:buFont typeface="Arial" pitchFamily="34" charset="0"/>
              <a:buNone/>
              <a:defRPr sz="1200" b="1">
                <a:solidFill>
                  <a:schemeClr val="accent1"/>
                </a:solidFill>
              </a:defRPr>
            </a:lvl2pPr>
            <a:lvl3pPr marL="0" indent="0">
              <a:lnSpc>
                <a:spcPts val="1400"/>
              </a:lnSpc>
              <a:spcBef>
                <a:spcPts val="600"/>
              </a:spcBef>
              <a:spcAft>
                <a:spcPts val="600"/>
              </a:spcAft>
              <a:buClr>
                <a:schemeClr val="tx1"/>
              </a:buClr>
              <a:buSzPct val="120000"/>
              <a:buFont typeface="Arial" pitchFamily="34" charset="0"/>
              <a:buNone/>
              <a:defRPr sz="1200">
                <a:solidFill>
                  <a:srgbClr val="000000"/>
                </a:solidFill>
              </a:defRPr>
            </a:lvl3pPr>
            <a:lvl4pPr marL="180000" indent="-180000">
              <a:lnSpc>
                <a:spcPts val="1200"/>
              </a:lnSpc>
              <a:spcAft>
                <a:spcPts val="0"/>
              </a:spcAft>
              <a:buClr>
                <a:srgbClr val="000000"/>
              </a:buClr>
              <a:buFont typeface="Arial" pitchFamily="34" charset="0"/>
              <a:buChar char="•"/>
              <a:defRPr sz="1200">
                <a:solidFill>
                  <a:srgbClr val="000000"/>
                </a:solidFill>
              </a:defRPr>
            </a:lvl4pPr>
            <a:lvl5pPr>
              <a:lnSpc>
                <a:spcPts val="1400"/>
              </a:lnSpc>
              <a:spcAft>
                <a:spcPts val="1200"/>
              </a:spcAft>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2177029" y="7498372"/>
            <a:ext cx="4068000" cy="1598032"/>
          </a:xfrm>
        </p:spPr>
        <p:txBody>
          <a:bodyPr lIns="0"/>
          <a:lstStyle>
            <a:lvl1pPr>
              <a:lnSpc>
                <a:spcPts val="1700"/>
              </a:lnSpc>
              <a:spcAft>
                <a:spcPts val="400"/>
              </a:spcAft>
              <a:defRPr sz="1200" b="1">
                <a:solidFill>
                  <a:schemeClr val="bg1"/>
                </a:solidFill>
              </a:defRPr>
            </a:lvl1pPr>
            <a:lvl2pPr marL="0" indent="0">
              <a:lnSpc>
                <a:spcPts val="1300"/>
              </a:lnSpc>
              <a:spcAft>
                <a:spcPts val="900"/>
              </a:spcAft>
              <a:buClr>
                <a:schemeClr val="tx1"/>
              </a:buClr>
              <a:buSzPct val="120000"/>
              <a:buFont typeface="Arial" pitchFamily="34" charset="0"/>
              <a:buNone/>
              <a:defRPr sz="1100">
                <a:solidFill>
                  <a:schemeClr val="bg1"/>
                </a:solidFill>
              </a:defRPr>
            </a:lvl2pPr>
            <a:lvl3pPr marL="360000" indent="0">
              <a:lnSpc>
                <a:spcPts val="1200"/>
              </a:lnSpc>
              <a:spcAft>
                <a:spcPts val="600"/>
              </a:spcAft>
              <a:buClr>
                <a:schemeClr val="tx1"/>
              </a:buClr>
              <a:buSzPct val="120000"/>
              <a:buFont typeface="Arial" pitchFamily="34" charset="0"/>
              <a:buNone/>
              <a:defRPr sz="1000" b="1">
                <a:solidFill>
                  <a:schemeClr val="bg1"/>
                </a:solidFill>
              </a:defRPr>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5" name="Content Placeholder 2"/>
          <p:cNvSpPr>
            <a:spLocks noGrp="1"/>
          </p:cNvSpPr>
          <p:nvPr>
            <p:ph idx="1"/>
          </p:nvPr>
        </p:nvSpPr>
        <p:spPr>
          <a:xfrm>
            <a:off x="3557594" y="1077440"/>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Picture Placeholder 14"/>
          <p:cNvSpPr>
            <a:spLocks noGrp="1"/>
          </p:cNvSpPr>
          <p:nvPr>
            <p:ph type="pic" sz="quarter" idx="15"/>
          </p:nvPr>
        </p:nvSpPr>
        <p:spPr>
          <a:xfrm>
            <a:off x="414315" y="1083249"/>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2" name="Picture Placeholder 14"/>
          <p:cNvSpPr>
            <a:spLocks noGrp="1"/>
          </p:cNvSpPr>
          <p:nvPr>
            <p:ph type="pic" sz="quarter" idx="16"/>
          </p:nvPr>
        </p:nvSpPr>
        <p:spPr>
          <a:xfrm>
            <a:off x="414111" y="3172349"/>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3" name="Picture Placeholder 14"/>
          <p:cNvSpPr>
            <a:spLocks noGrp="1"/>
          </p:cNvSpPr>
          <p:nvPr>
            <p:ph type="pic" sz="quarter" idx="17"/>
          </p:nvPr>
        </p:nvSpPr>
        <p:spPr>
          <a:xfrm>
            <a:off x="414111" y="5251703"/>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4" name="Content Placeholder 2"/>
          <p:cNvSpPr>
            <a:spLocks noGrp="1"/>
          </p:cNvSpPr>
          <p:nvPr>
            <p:ph idx="18"/>
          </p:nvPr>
        </p:nvSpPr>
        <p:spPr>
          <a:xfrm>
            <a:off x="3557594" y="3152273"/>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25" name="Content Placeholder 2"/>
          <p:cNvSpPr>
            <a:spLocks noGrp="1"/>
          </p:cNvSpPr>
          <p:nvPr>
            <p:ph idx="19"/>
          </p:nvPr>
        </p:nvSpPr>
        <p:spPr>
          <a:xfrm>
            <a:off x="3557594" y="5238071"/>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189C64EF-986F-3B41-B881-4987B323B155}"/>
              </a:ext>
            </a:extLst>
          </p:cNvPr>
          <p:cNvSpPr>
            <a:spLocks noGrp="1"/>
          </p:cNvSpPr>
          <p:nvPr>
            <p:ph type="ftr" sz="quarter" idx="20"/>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2649978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tx1"/>
        </a:solidFill>
        <a:effectLst/>
      </p:bgPr>
    </p:bg>
    <p:spTree>
      <p:nvGrpSpPr>
        <p:cNvPr id="1" name=""/>
        <p:cNvGrpSpPr/>
        <p:nvPr/>
      </p:nvGrpSpPr>
      <p:grpSpPr>
        <a:xfrm>
          <a:off x="0" y="0"/>
          <a:ext cx="0" cy="0"/>
          <a:chOff x="0" y="0"/>
          <a:chExt cx="0" cy="0"/>
        </a:xfrm>
      </p:grpSpPr>
      <p:pic>
        <p:nvPicPr>
          <p:cNvPr id="13" name="Picture 12" descr="BACK COVER.jpg"/>
          <p:cNvPicPr>
            <a:picLocks noChangeAspect="1"/>
          </p:cNvPicPr>
          <p:nvPr userDrawn="1"/>
        </p:nvPicPr>
        <p:blipFill>
          <a:blip r:embed="rId2" cstate="print"/>
          <a:stretch>
            <a:fillRect/>
          </a:stretch>
        </p:blipFill>
        <p:spPr>
          <a:xfrm>
            <a:off x="0" y="0"/>
            <a:ext cx="6858000" cy="9900000"/>
          </a:xfrm>
          <a:prstGeom prst="rect">
            <a:avLst/>
          </a:prstGeom>
        </p:spPr>
      </p:pic>
    </p:spTree>
    <p:extLst>
      <p:ext uri="{BB962C8B-B14F-4D97-AF65-F5344CB8AC3E}">
        <p14:creationId xmlns:p14="http://schemas.microsoft.com/office/powerpoint/2010/main" val="825885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AD3F-9AF9-7920-BE72-24281BE677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FE59D1-4818-6682-C19A-E482646B6ABF}"/>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2AE5AC-E9B5-85D3-AE70-29CBDF222BA2}"/>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801201-4A06-2383-B5BE-4952D7F006E0}"/>
              </a:ext>
            </a:extLst>
          </p:cNvPr>
          <p:cNvSpPr>
            <a:spLocks noGrp="1"/>
          </p:cNvSpPr>
          <p:nvPr>
            <p:ph type="dt" sz="half" idx="10"/>
          </p:nvPr>
        </p:nvSpPr>
        <p:spPr/>
        <p:txBody>
          <a:bodyPr/>
          <a:lstStyle/>
          <a:p>
            <a:fld id="{4BC96869-03F6-4623-86D0-C97C9DE27A9A}" type="datetimeFigureOut">
              <a:rPr lang="en-GB" smtClean="0"/>
              <a:t>18/12/2024</a:t>
            </a:fld>
            <a:endParaRPr lang="en-GB" dirty="0"/>
          </a:p>
        </p:txBody>
      </p:sp>
      <p:sp>
        <p:nvSpPr>
          <p:cNvPr id="6" name="Footer Placeholder 5">
            <a:extLst>
              <a:ext uri="{FF2B5EF4-FFF2-40B4-BE49-F238E27FC236}">
                <a16:creationId xmlns:a16="http://schemas.microsoft.com/office/drawing/2014/main" id="{B62AE8D8-87B1-163F-A2A8-9D813444537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B4603DB-6D0E-E464-C43A-A461DDC228C2}"/>
              </a:ext>
            </a:extLst>
          </p:cNvPr>
          <p:cNvSpPr>
            <a:spLocks noGrp="1"/>
          </p:cNvSpPr>
          <p:nvPr>
            <p:ph type="sldNum" sz="quarter" idx="12"/>
          </p:nvPr>
        </p:nvSpPr>
        <p:spPr/>
        <p:txBody>
          <a:bodyPr/>
          <a:lstStyle/>
          <a:p>
            <a:fld id="{157688B8-A4A2-440D-B2C3-7A0E56B47A7B}" type="slidenum">
              <a:rPr lang="en-GB" smtClean="0"/>
              <a:t>‹#›</a:t>
            </a:fld>
            <a:endParaRPr lang="en-GB" dirty="0"/>
          </a:p>
        </p:txBody>
      </p:sp>
    </p:spTree>
    <p:extLst>
      <p:ext uri="{BB962C8B-B14F-4D97-AF65-F5344CB8AC3E}">
        <p14:creationId xmlns:p14="http://schemas.microsoft.com/office/powerpoint/2010/main" val="297879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7" y="7204154"/>
            <a:ext cx="4140000" cy="2057413"/>
          </a:xfrm>
          <a:noFill/>
        </p:spPr>
        <p:txBody>
          <a:bodyPr lIns="0" numCol="1" anchor="ctr" anchorCtr="0"/>
          <a:lstStyle>
            <a:lvl1pPr algn="ctr">
              <a:lnSpc>
                <a:spcPts val="1500"/>
              </a:lnSpc>
              <a:spcAft>
                <a:spcPts val="300"/>
              </a:spcAft>
              <a:defRPr sz="1200" b="0">
                <a:solidFill>
                  <a:schemeClr val="tx1"/>
                </a:solidFill>
              </a:defRPr>
            </a:lvl1pPr>
            <a:lvl2pPr marL="0" indent="0" algn="ctr">
              <a:lnSpc>
                <a:spcPts val="1300"/>
              </a:lnSpc>
              <a:spcAft>
                <a:spcPts val="900"/>
              </a:spcAft>
              <a:buClr>
                <a:schemeClr val="tx1"/>
              </a:buClr>
              <a:buSzPct val="120000"/>
              <a:buFont typeface="Arial" pitchFamily="34" charset="0"/>
              <a:buNone/>
              <a:tabLst>
                <a:tab pos="1433513" algn="r"/>
              </a:tabLst>
              <a:defRPr sz="1000" b="1">
                <a:solidFill>
                  <a:schemeClr val="tx1"/>
                </a:solidFill>
              </a:defRPr>
            </a:lvl2pPr>
            <a:lvl3pPr marL="180000" indent="-108000" algn="ctr">
              <a:lnSpc>
                <a:spcPts val="1300"/>
              </a:lnSpc>
              <a:spcAft>
                <a:spcPts val="900"/>
              </a:spcAft>
              <a:buClr>
                <a:schemeClr val="tx1"/>
              </a:buClr>
              <a:buSzPct val="120000"/>
              <a:buFont typeface="Arial" pitchFamily="34" charset="0"/>
              <a:buChar char="•"/>
              <a:defRPr sz="1000">
                <a:solidFill>
                  <a:schemeClr val="tx1"/>
                </a:solidFill>
              </a:defRPr>
            </a:lvl3pPr>
            <a:lvl4pPr marL="1512000" indent="-108000" algn="ctr">
              <a:lnSpc>
                <a:spcPts val="1300"/>
              </a:lnSpc>
              <a:spcAft>
                <a:spcPts val="0"/>
              </a:spcAft>
              <a:buFont typeface="Arial" pitchFamily="34" charset="0"/>
              <a:buChar char="•"/>
              <a:defRPr sz="1000">
                <a:solidFill>
                  <a:schemeClr val="tx1"/>
                </a:solidFill>
              </a:defRPr>
            </a:lvl4pPr>
            <a:lvl5pPr marL="1440000" algn="ctr">
              <a:lnSpc>
                <a:spcPts val="1200"/>
              </a:lnSpc>
              <a:spcAft>
                <a:spcPts val="0"/>
              </a:spcAft>
              <a:defRPr sz="10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700193"/>
            <a:ext cx="6084000" cy="2628000"/>
          </a:xfrm>
        </p:spPr>
        <p:txBody>
          <a:bodyPr lIns="0" numCol="1"/>
          <a:lstStyle>
            <a:lvl1pPr marL="0" indent="0" algn="l">
              <a:lnSpc>
                <a:spcPts val="1600"/>
              </a:lnSpc>
              <a:spcAft>
                <a:spcPts val="0"/>
              </a:spcAft>
              <a:defRPr sz="1200" b="0">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chemeClr val="tx1"/>
                </a:solidFill>
              </a:defRPr>
            </a:lvl2pPr>
            <a:lvl3pPr marL="180000" indent="-126000" algn="l">
              <a:lnSpc>
                <a:spcPts val="1400"/>
              </a:lnSpc>
              <a:spcAft>
                <a:spcPts val="400"/>
              </a:spcAft>
              <a:buClrTx/>
              <a:buSzPct val="120000"/>
              <a:buFont typeface="Arial" pitchFamily="34" charset="0"/>
              <a:buChar char="•"/>
              <a:defRPr sz="1200" b="0">
                <a:solidFill>
                  <a:srgbClr val="000000"/>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hasCustomPrompt="1"/>
          </p:nvPr>
        </p:nvSpPr>
        <p:spPr>
          <a:xfrm>
            <a:off x="430701" y="1005434"/>
            <a:ext cx="5976000" cy="504000"/>
          </a:xfrm>
        </p:spPr>
        <p:txBody>
          <a:bodyPr/>
          <a:lstStyle>
            <a:lvl1pPr>
              <a:lnSpc>
                <a:spcPct val="100000"/>
              </a:lnSpc>
              <a:defRPr sz="3200" b="1" spc="0" baseline="0">
                <a:solidFill>
                  <a:schemeClr val="accent1"/>
                </a:solidFill>
              </a:defRPr>
            </a:lvl1pPr>
          </a:lstStyle>
          <a:p>
            <a:r>
              <a:rPr lang="en-GB" noProof="0" dirty="0"/>
              <a:t>Click to enter title</a:t>
            </a:r>
          </a:p>
        </p:txBody>
      </p:sp>
      <p:sp>
        <p:nvSpPr>
          <p:cNvPr id="12" name="Picture Placeholder 11"/>
          <p:cNvSpPr>
            <a:spLocks noGrp="1"/>
          </p:cNvSpPr>
          <p:nvPr>
            <p:ph type="pic" sz="quarter" idx="16"/>
          </p:nvPr>
        </p:nvSpPr>
        <p:spPr>
          <a:xfrm>
            <a:off x="428625" y="4630674"/>
            <a:ext cx="1285875" cy="1512000"/>
          </a:xfrm>
        </p:spPr>
        <p:txBody>
          <a:bodyPr anchor="ctr" anchorCtr="0"/>
          <a:lstStyle>
            <a:lvl1pPr algn="ctr">
              <a:defRPr/>
            </a:lvl1pPr>
          </a:lstStyle>
          <a:p>
            <a:r>
              <a:rPr lang="en-GB"/>
              <a:t>Click icon to add picture</a:t>
            </a:r>
          </a:p>
        </p:txBody>
      </p:sp>
      <p:sp>
        <p:nvSpPr>
          <p:cNvPr id="15" name="Text Placeholder 14"/>
          <p:cNvSpPr>
            <a:spLocks noGrp="1"/>
          </p:cNvSpPr>
          <p:nvPr>
            <p:ph type="body" sz="quarter" idx="17"/>
          </p:nvPr>
        </p:nvSpPr>
        <p:spPr>
          <a:xfrm>
            <a:off x="1867852" y="4623816"/>
            <a:ext cx="4632981" cy="1543630"/>
          </a:xfrm>
        </p:spPr>
        <p:txBody>
          <a:bodyPr/>
          <a:lstStyle>
            <a:lvl1pPr>
              <a:lnSpc>
                <a:spcPts val="1400"/>
              </a:lnSpc>
              <a:spcAft>
                <a:spcPts val="0"/>
              </a:spcAft>
              <a:defRPr sz="1100">
                <a:solidFill>
                  <a:srgbClr val="000000"/>
                </a:solidFill>
              </a:defRPr>
            </a:lvl1pPr>
            <a:lvl2pPr>
              <a:defRPr b="1">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9" name="Footer Placeholder 59">
            <a:extLst>
              <a:ext uri="{FF2B5EF4-FFF2-40B4-BE49-F238E27FC236}">
                <a16:creationId xmlns:a16="http://schemas.microsoft.com/office/drawing/2014/main" id="{AB3D39AD-BA89-8949-950A-9325E7CDC59A}"/>
              </a:ext>
            </a:extLst>
          </p:cNvPr>
          <p:cNvSpPr>
            <a:spLocks noGrp="1"/>
          </p:cNvSpPr>
          <p:nvPr>
            <p:ph type="ftr" sz="quarter" idx="18"/>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371227"/>
            <a:ext cx="581000" cy="360000"/>
          </a:xfrm>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666852"/>
            <a:ext cx="5940000" cy="1512000"/>
          </a:xfrm>
        </p:spPr>
        <p:txBody>
          <a:bodyPr lIns="0" numCol="1"/>
          <a:lstStyle>
            <a:lvl1pPr marL="0" indent="0" algn="l">
              <a:lnSpc>
                <a:spcPct val="100000"/>
              </a:lnSpc>
              <a:spcAft>
                <a:spcPts val="200"/>
              </a:spcAft>
              <a:defRPr sz="2000" b="1">
                <a:solidFill>
                  <a:schemeClr val="tx1"/>
                </a:solidFill>
              </a:defRPr>
            </a:lvl1pPr>
            <a:lvl2pPr marL="0" indent="0" algn="l">
              <a:lnSpc>
                <a:spcPts val="1400"/>
              </a:lnSpc>
              <a:spcBef>
                <a:spcPts val="300"/>
              </a:spcBef>
              <a:spcAft>
                <a:spcPts val="1200"/>
              </a:spcAft>
              <a:buClr>
                <a:schemeClr val="tx1"/>
              </a:buClr>
              <a:buSzPct val="120000"/>
              <a:buFont typeface="Arial" pitchFamily="34" charset="0"/>
              <a:buNone/>
              <a:defRPr sz="1200" b="0">
                <a:solidFill>
                  <a:srgbClr val="000000"/>
                </a:solidFill>
              </a:defRPr>
            </a:lvl2pPr>
            <a:lvl3pPr marL="0" indent="0" algn="l">
              <a:lnSpc>
                <a:spcPts val="1200"/>
              </a:lnSpc>
              <a:spcAft>
                <a:spcPts val="0"/>
              </a:spcAft>
              <a:buClr>
                <a:schemeClr val="tx1"/>
              </a:buClr>
              <a:buSzPct val="120000"/>
              <a:buFont typeface="Arial" pitchFamily="34" charset="0"/>
              <a:buNone/>
              <a:defRPr sz="1000" b="0">
                <a:solidFill>
                  <a:schemeClr val="tx1"/>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endParaRPr lang="en-GB" noProof="0" dirty="0"/>
          </a:p>
        </p:txBody>
      </p:sp>
      <p:sp>
        <p:nvSpPr>
          <p:cNvPr id="10" name="Text Placeholder 9"/>
          <p:cNvSpPr>
            <a:spLocks noGrp="1"/>
          </p:cNvSpPr>
          <p:nvPr>
            <p:ph type="body" sz="quarter" idx="14"/>
          </p:nvPr>
        </p:nvSpPr>
        <p:spPr>
          <a:xfrm>
            <a:off x="1379968" y="3428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1378800" y="4860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378800" y="6242123"/>
            <a:ext cx="4968000" cy="2068463"/>
          </a:xfrm>
        </p:spPr>
        <p:txBody>
          <a:bodyPr lIns="90000" tIns="36000" rIns="90000" bIns="36000"/>
          <a:lstStyle>
            <a:lvl1pPr>
              <a:lnSpc>
                <a:spcPct val="100000"/>
              </a:lnSpc>
              <a:spcAft>
                <a:spcPts val="200"/>
              </a:spcAft>
              <a:defRPr sz="1800" b="1">
                <a:solidFill>
                  <a:schemeClr val="accent1"/>
                </a:solidFill>
              </a:defRPr>
            </a:lvl1pPr>
            <a:lvl2pPr marL="108000" indent="-72000">
              <a:lnSpc>
                <a:spcPts val="1200"/>
              </a:lnSpc>
              <a:spcAft>
                <a:spcPts val="1000"/>
              </a:spcAft>
              <a:buFont typeface="Arial" pitchFamily="34" charset="0"/>
              <a:buChar char="•"/>
              <a:defRPr>
                <a:solidFill>
                  <a:srgbClr val="000000"/>
                </a:solidFill>
              </a:defRPr>
            </a:lvl2pPr>
          </a:lstStyle>
          <a:p>
            <a:pPr lvl="0"/>
            <a:r>
              <a:rPr lang="en-GB" noProof="0"/>
              <a:t>Click to edit Master text styles</a:t>
            </a:r>
          </a:p>
          <a:p>
            <a:pPr lvl="1"/>
            <a:r>
              <a:rPr lang="en-GB" noProof="0"/>
              <a:t>Second level</a:t>
            </a:r>
          </a:p>
        </p:txBody>
      </p:sp>
      <p:sp>
        <p:nvSpPr>
          <p:cNvPr id="9" name="Footer Placeholder 59">
            <a:extLst>
              <a:ext uri="{FF2B5EF4-FFF2-40B4-BE49-F238E27FC236}">
                <a16:creationId xmlns:a16="http://schemas.microsoft.com/office/drawing/2014/main" id="{742B4A69-C9E4-BC41-84E5-847AEBA833E1}"/>
              </a:ext>
            </a:extLst>
          </p:cNvPr>
          <p:cNvSpPr>
            <a:spLocks noGrp="1"/>
          </p:cNvSpPr>
          <p:nvPr>
            <p:ph type="ftr" sz="quarter" idx="17"/>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378164"/>
            <a:ext cx="581000" cy="360000"/>
          </a:xfrm>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528627" y="2271697"/>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Text Placeholder 8"/>
          <p:cNvSpPr>
            <a:spLocks noGrp="1"/>
          </p:cNvSpPr>
          <p:nvPr>
            <p:ph type="body" sz="quarter" idx="15"/>
          </p:nvPr>
        </p:nvSpPr>
        <p:spPr>
          <a:xfrm>
            <a:off x="529200" y="4160733"/>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1" name="Text Placeholder 8"/>
          <p:cNvSpPr>
            <a:spLocks noGrp="1"/>
          </p:cNvSpPr>
          <p:nvPr>
            <p:ph type="body" sz="quarter" idx="16"/>
          </p:nvPr>
        </p:nvSpPr>
        <p:spPr>
          <a:xfrm>
            <a:off x="529200" y="6434796"/>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605600"/>
            <a:ext cx="5688000" cy="504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2119308" y="2595546"/>
            <a:ext cx="4320000" cy="1357322"/>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Content Placeholder 2"/>
          <p:cNvSpPr>
            <a:spLocks noGrp="1"/>
          </p:cNvSpPr>
          <p:nvPr>
            <p:ph idx="20"/>
          </p:nvPr>
        </p:nvSpPr>
        <p:spPr>
          <a:xfrm>
            <a:off x="2119294" y="4524372"/>
            <a:ext cx="4320000" cy="1714511"/>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2120752" y="6857442"/>
            <a:ext cx="4320000" cy="250033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1493B663-BBCF-CF47-941B-2DD6A20E9C96}"/>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40872" y="316836"/>
            <a:ext cx="581000" cy="360000"/>
          </a:xfrm>
        </p:spPr>
        <p:txBody>
          <a:bodyPr/>
          <a:lstStyle/>
          <a:p>
            <a:fld id="{9295DF58-4118-4551-8C61-1A7ED177FA2D}" type="slidenum">
              <a:rPr lang="en-GB" noProof="0" smtClean="0"/>
              <a:pPr/>
              <a:t>‹#›</a:t>
            </a:fld>
            <a:endParaRPr lang="en-GB" noProof="0" dirty="0"/>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320140"/>
            <a:ext cx="5976000" cy="396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158032" y="2928352"/>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2" name="Content Placeholder 2"/>
          <p:cNvSpPr>
            <a:spLocks noGrp="1"/>
          </p:cNvSpPr>
          <p:nvPr>
            <p:ph idx="22"/>
          </p:nvPr>
        </p:nvSpPr>
        <p:spPr>
          <a:xfrm>
            <a:off x="3645028" y="2926800"/>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3" name="Content Placeholder 2"/>
          <p:cNvSpPr>
            <a:spLocks noGrp="1"/>
          </p:cNvSpPr>
          <p:nvPr>
            <p:ph idx="23"/>
          </p:nvPr>
        </p:nvSpPr>
        <p:spPr>
          <a:xfrm>
            <a:off x="1159200" y="474023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7412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918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924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53537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5356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1" name="Straight Connector 30"/>
          <p:cNvCxnSpPr/>
          <p:nvPr userDrawn="1"/>
        </p:nvCxnSpPr>
        <p:spPr>
          <a:xfrm>
            <a:off x="820656" y="356958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10000" y="558375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810000" y="7524768"/>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550" y="907889"/>
            <a:ext cx="5976000" cy="1296000"/>
          </a:xfrm>
          <a:prstGeom prst="rect">
            <a:avLst/>
          </a:prstGeom>
        </p:spPr>
        <p:txBody>
          <a:bodyPr vert="horz" lIns="0" tIns="0" rIns="0" bIns="0" rtlCol="0" anchor="t" anchorCtr="0">
            <a:noAutofit/>
          </a:bodyPr>
          <a:lstStyle/>
          <a:p>
            <a:r>
              <a:rPr lang="en-GB" noProof="0"/>
              <a:t>Click to edit Master title style</a:t>
            </a:r>
            <a:endParaRPr lang="en-GB" noProof="0" dirty="0"/>
          </a:p>
        </p:txBody>
      </p:sp>
      <p:sp>
        <p:nvSpPr>
          <p:cNvPr id="3" name="Text Placeholder 2"/>
          <p:cNvSpPr>
            <a:spLocks noGrp="1"/>
          </p:cNvSpPr>
          <p:nvPr>
            <p:ph type="body" idx="1"/>
          </p:nvPr>
        </p:nvSpPr>
        <p:spPr>
          <a:xfrm>
            <a:off x="409552" y="5262567"/>
            <a:ext cx="6012000" cy="3143272"/>
          </a:xfrm>
          <a:prstGeom prst="rect">
            <a:avLst/>
          </a:prstGeom>
        </p:spPr>
        <p:txBody>
          <a:bodyPr vert="horz" lIns="0" tIns="0" rIns="0" bIns="0" numCol="1" spcCol="36000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4"/>
          </p:nvPr>
        </p:nvSpPr>
        <p:spPr>
          <a:xfrm>
            <a:off x="5857892" y="9379346"/>
            <a:ext cx="581000" cy="360000"/>
          </a:xfrm>
          <a:prstGeom prst="rect">
            <a:avLst/>
          </a:prstGeom>
          <a:noFill/>
        </p:spPr>
        <p:txBody>
          <a:bodyPr vert="horz" lIns="0" tIns="0" rIns="0" bIns="0" rtlCol="0" anchor="t" anchorCtr="0">
            <a:noAutofit/>
          </a:bodyPr>
          <a:lstStyle>
            <a:lvl1pPr algn="r">
              <a:defRPr sz="2200" b="1">
                <a:solidFill>
                  <a:schemeClr val="bg1">
                    <a:lumMod val="50000"/>
                  </a:schemeClr>
                </a:solidFill>
              </a:defRPr>
            </a:lvl1pPr>
          </a:lstStyle>
          <a:p>
            <a:fld id="{9295DF58-4118-4551-8C61-1A7ED177FA2D}" type="slidenum">
              <a:rPr lang="en-GB" smtClean="0"/>
              <a:pPr/>
              <a:t>‹#›</a:t>
            </a:fld>
            <a:endParaRPr lang="en-GB" dirty="0"/>
          </a:p>
        </p:txBody>
      </p:sp>
      <p:cxnSp>
        <p:nvCxnSpPr>
          <p:cNvPr id="9" name="Straight Connector 8"/>
          <p:cNvCxnSpPr/>
          <p:nvPr userDrawn="1"/>
        </p:nvCxnSpPr>
        <p:spPr>
          <a:xfrm>
            <a:off x="419078" y="704817"/>
            <a:ext cx="601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59">
            <a:extLst>
              <a:ext uri="{FF2B5EF4-FFF2-40B4-BE49-F238E27FC236}">
                <a16:creationId xmlns:a16="http://schemas.microsoft.com/office/drawing/2014/main" id="{1F29AD67-F3AD-8E48-86BF-E5C1DC8CB8AE}"/>
              </a:ext>
            </a:extLst>
          </p:cNvPr>
          <p:cNvSpPr>
            <a:spLocks noGrp="1"/>
          </p:cNvSpPr>
          <p:nvPr>
            <p:ph type="ftr" sz="quarter" idx="3"/>
          </p:nvPr>
        </p:nvSpPr>
        <p:spPr>
          <a:xfrm>
            <a:off x="409552" y="339081"/>
            <a:ext cx="6048000" cy="360000"/>
          </a:xfrm>
          <a:prstGeom prst="rect">
            <a:avLst/>
          </a:prstGeom>
        </p:spPr>
        <p:txBody>
          <a:bodyPr/>
          <a:lstStyle>
            <a:lvl1pPr>
              <a:defRPr sz="900">
                <a:solidFill>
                  <a:schemeClr val="bg1">
                    <a:lumMod val="50000"/>
                  </a:schemeClr>
                </a:solidFill>
              </a:defRPr>
            </a:lvl1pPr>
          </a:lstStyle>
          <a:p>
            <a:r>
              <a:rPr lang="en-GB"/>
              <a:t>Championing what matters to you   |   Healthwatch [add Healthwatch name]  |  Annual Report 2021-22</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86" r:id="rId2"/>
    <p:sldLayoutId id="2147483652" r:id="rId3"/>
    <p:sldLayoutId id="2147483653" r:id="rId4"/>
    <p:sldLayoutId id="2147483660" r:id="rId5"/>
    <p:sldLayoutId id="2147483676" r:id="rId6"/>
    <p:sldLayoutId id="2147483666" r:id="rId7"/>
    <p:sldLayoutId id="2147483677" r:id="rId8"/>
    <p:sldLayoutId id="2147483687" r:id="rId9"/>
    <p:sldLayoutId id="2147483696"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74" r:id="rId19"/>
    <p:sldLayoutId id="2147483683" r:id="rId20"/>
    <p:sldLayoutId id="2147483675" r:id="rId21"/>
    <p:sldLayoutId id="2147483697" r:id="rId22"/>
  </p:sldLayoutIdLst>
  <p:hf hdr="0" dt="0"/>
  <p:txStyles>
    <p:title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bg object 16">
            <a:extLst>
              <a:ext uri="{FF2B5EF4-FFF2-40B4-BE49-F238E27FC236}">
                <a16:creationId xmlns:a16="http://schemas.microsoft.com/office/drawing/2014/main" id="{CA08B9A8-DA2B-98F4-D262-0C4D8575E2B7}"/>
              </a:ext>
            </a:extLst>
          </p:cNvPr>
          <p:cNvSpPr/>
          <p:nvPr userDrawn="1"/>
        </p:nvSpPr>
        <p:spPr>
          <a:xfrm>
            <a:off x="0" y="9326381"/>
            <a:ext cx="348663" cy="314121"/>
          </a:xfrm>
          <a:custGeom>
            <a:avLst/>
            <a:gdLst/>
            <a:ahLst/>
            <a:cxnLst/>
            <a:rect l="l" t="t" r="r" b="b"/>
            <a:pathLst>
              <a:path w="384175" h="339090">
                <a:moveTo>
                  <a:pt x="383844" y="0"/>
                </a:moveTo>
                <a:lnTo>
                  <a:pt x="0" y="0"/>
                </a:lnTo>
                <a:lnTo>
                  <a:pt x="0" y="338848"/>
                </a:lnTo>
                <a:lnTo>
                  <a:pt x="383844" y="338848"/>
                </a:lnTo>
                <a:lnTo>
                  <a:pt x="383844" y="0"/>
                </a:lnTo>
                <a:close/>
              </a:path>
            </a:pathLst>
          </a:custGeom>
          <a:solidFill>
            <a:srgbClr val="7FCBEB"/>
          </a:solidFill>
        </p:spPr>
        <p:txBody>
          <a:bodyPr wrap="square" lIns="0" tIns="0" rIns="0" bIns="0" rtlCol="0">
            <a:noAutofit/>
          </a:bodyPr>
          <a:lstStyle/>
          <a:p>
            <a:endParaRPr sz="1634"/>
          </a:p>
        </p:txBody>
      </p:sp>
      <p:sp>
        <p:nvSpPr>
          <p:cNvPr id="7" name="Title Placeholder 6">
            <a:extLst>
              <a:ext uri="{FF2B5EF4-FFF2-40B4-BE49-F238E27FC236}">
                <a16:creationId xmlns:a16="http://schemas.microsoft.com/office/drawing/2014/main" id="{2698E93E-D23C-0DC7-4410-7C01BC8F01DC}"/>
              </a:ext>
            </a:extLst>
          </p:cNvPr>
          <p:cNvSpPr>
            <a:spLocks noGrp="1"/>
          </p:cNvSpPr>
          <p:nvPr>
            <p:ph type="title"/>
          </p:nvPr>
        </p:nvSpPr>
        <p:spPr>
          <a:xfrm>
            <a:off x="458811" y="425888"/>
            <a:ext cx="5915745" cy="399159"/>
          </a:xfrm>
          <a:prstGeom prst="rect">
            <a:avLst/>
          </a:prstGeom>
        </p:spPr>
        <p:txBody>
          <a:bodyPr vert="horz" lIns="0" tIns="0" rIns="0" bIns="0" rtlCol="0" anchor="t">
            <a:noAutofit/>
          </a:bodyPr>
          <a:lstStyle/>
          <a:p>
            <a:r>
              <a:rPr lang="en-GB"/>
              <a:t>Click to edit Master title style</a:t>
            </a:r>
          </a:p>
        </p:txBody>
      </p:sp>
      <p:sp>
        <p:nvSpPr>
          <p:cNvPr id="4" name="Holder 4"/>
          <p:cNvSpPr>
            <a:spLocks noGrp="1"/>
          </p:cNvSpPr>
          <p:nvPr>
            <p:ph type="ftr" sz="quarter" idx="5"/>
          </p:nvPr>
        </p:nvSpPr>
        <p:spPr>
          <a:xfrm>
            <a:off x="454183" y="9426051"/>
            <a:ext cx="5948537" cy="111697"/>
          </a:xfrm>
          <a:prstGeom prst="rect">
            <a:avLst/>
          </a:prstGeom>
        </p:spPr>
        <p:txBody>
          <a:bodyPr wrap="square" lIns="0" tIns="0" rIns="0" bIns="0">
            <a:spAutoFit/>
          </a:bodyPr>
          <a:lstStyle>
            <a:lvl1pPr marL="0">
              <a:defRPr sz="726" b="0" i="0">
                <a:solidFill>
                  <a:srgbClr val="575756"/>
                </a:solidFill>
                <a:latin typeface="Poppins" pitchFamily="2" charset="77"/>
                <a:cs typeface="Poppins" pitchFamily="2" charset="77"/>
              </a:defRPr>
            </a:lvl1p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6" name="Holder 6"/>
          <p:cNvSpPr>
            <a:spLocks noGrp="1"/>
          </p:cNvSpPr>
          <p:nvPr>
            <p:ph type="sldNum" sz="quarter" idx="7"/>
          </p:nvPr>
        </p:nvSpPr>
        <p:spPr>
          <a:xfrm>
            <a:off x="-59758" y="9376129"/>
            <a:ext cx="348663" cy="223459"/>
          </a:xfrm>
          <a:prstGeom prst="rect">
            <a:avLst/>
          </a:prstGeom>
        </p:spPr>
        <p:txBody>
          <a:bodyPr wrap="square" lIns="0" tIns="0" rIns="0" bIns="0" anchor="ctr">
            <a:spAutoFit/>
          </a:bodyPr>
          <a:lstStyle>
            <a:lvl1pPr algn="r">
              <a:defRPr sz="1452" b="1" i="0" spc="0">
                <a:solidFill>
                  <a:srgbClr val="004F6B"/>
                </a:solidFill>
                <a:latin typeface="Poppins SemiBold" pitchFamily="2" charset="77"/>
                <a:cs typeface="Poppins SemiBold" pitchFamily="2" charset="77"/>
              </a:defRPr>
            </a:lvl1pPr>
          </a:lstStyle>
          <a:p>
            <a:pPr marL="50139">
              <a:spcBef>
                <a:spcPts val="168"/>
              </a:spcBef>
            </a:pPr>
            <a:fld id="{81D60167-4931-47E6-BA6A-407CBD079E47}" type="slidenum">
              <a:rPr lang="en-GB" smtClean="0"/>
              <a:pPr marL="50139">
                <a:spcBef>
                  <a:spcPts val="168"/>
                </a:spcBef>
              </a:pPr>
              <a:t>‹#›</a:t>
            </a:fld>
            <a:endParaRPr lang="en-GB"/>
          </a:p>
        </p:txBody>
      </p:sp>
      <p:sp>
        <p:nvSpPr>
          <p:cNvPr id="9" name="Text Placeholder 8">
            <a:extLst>
              <a:ext uri="{FF2B5EF4-FFF2-40B4-BE49-F238E27FC236}">
                <a16:creationId xmlns:a16="http://schemas.microsoft.com/office/drawing/2014/main" id="{628C3A0D-D663-DCE6-7626-3B8094179D6A}"/>
              </a:ext>
            </a:extLst>
          </p:cNvPr>
          <p:cNvSpPr>
            <a:spLocks noGrp="1"/>
          </p:cNvSpPr>
          <p:nvPr>
            <p:ph type="body" idx="1"/>
          </p:nvPr>
        </p:nvSpPr>
        <p:spPr>
          <a:xfrm>
            <a:off x="471128" y="1160441"/>
            <a:ext cx="5915745" cy="7526522"/>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939890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defRPr sz="2541" b="1" i="0">
          <a:solidFill>
            <a:schemeClr val="accent1"/>
          </a:solidFill>
          <a:latin typeface="Poppins" pitchFamily="2" charset="77"/>
          <a:ea typeface="+mj-ea"/>
          <a:cs typeface="Poppins" pitchFamily="2" charset="77"/>
        </a:defRPr>
      </a:lvl1pPr>
    </p:titleStyle>
    <p:bodyStyle>
      <a:lvl1pPr marL="0">
        <a:defRPr sz="1089" b="0" i="0">
          <a:solidFill>
            <a:schemeClr val="tx1"/>
          </a:solidFill>
          <a:latin typeface="Poppins Light" pitchFamily="2" charset="77"/>
          <a:ea typeface="+mn-ea"/>
          <a:cs typeface="Poppins Light" pitchFamily="2" charset="77"/>
        </a:defRPr>
      </a:lvl1pPr>
      <a:lvl2pPr marL="258121" indent="-259347">
        <a:buFont typeface="Arial" panose="020B0604020202020204" pitchFamily="34" charset="0"/>
        <a:buChar char="•"/>
        <a:defRPr sz="1089" b="0" i="0">
          <a:solidFill>
            <a:schemeClr val="tx1"/>
          </a:solidFill>
          <a:latin typeface="Poppins Light" pitchFamily="2" charset="77"/>
          <a:ea typeface="+mn-ea"/>
          <a:cs typeface="Poppins Light" pitchFamily="2" charset="77"/>
        </a:defRPr>
      </a:lvl2pPr>
      <a:lvl3pPr marL="584857" indent="-259347">
        <a:buFont typeface="Arial" panose="020B0604020202020204" pitchFamily="34" charset="0"/>
        <a:buChar char="•"/>
        <a:defRPr sz="1089" b="0" i="0">
          <a:solidFill>
            <a:schemeClr val="tx1"/>
          </a:solidFill>
          <a:latin typeface="Poppins Light" pitchFamily="2" charset="77"/>
          <a:ea typeface="+mn-ea"/>
          <a:cs typeface="Poppins Light" pitchFamily="2" charset="77"/>
        </a:defRPr>
      </a:lvl3pPr>
      <a:lvl4pPr marL="911593" indent="-259347">
        <a:buFont typeface="Arial" panose="020B0604020202020204" pitchFamily="34" charset="0"/>
        <a:buChar char="•"/>
        <a:defRPr sz="1089" b="0" i="0">
          <a:solidFill>
            <a:schemeClr val="tx1"/>
          </a:solidFill>
          <a:latin typeface="Poppins Light" pitchFamily="2" charset="77"/>
          <a:ea typeface="+mn-ea"/>
          <a:cs typeface="Poppins Light" pitchFamily="2" charset="77"/>
        </a:defRPr>
      </a:lvl4pPr>
      <a:lvl5pPr marL="1238329" indent="-259347">
        <a:buFont typeface="Arial" panose="020B0604020202020204" pitchFamily="34" charset="0"/>
        <a:buChar char="•"/>
        <a:defRPr sz="1089" b="0" i="0">
          <a:solidFill>
            <a:schemeClr val="tx1"/>
          </a:solidFill>
          <a:latin typeface="Poppins Light" pitchFamily="2" charset="77"/>
          <a:ea typeface="+mn-ea"/>
          <a:cs typeface="Poppins Light" pitchFamily="2" charset="77"/>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bodyStyle>
    <p:other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otherStyle>
  </p:txStyles>
  <p:extLst>
    <p:ext uri="{27BBF7A9-308A-43DC-89C8-2F10F3537804}">
      <p15:sldGuideLst xmlns:p15="http://schemas.microsoft.com/office/powerpoint/2012/main">
        <p15:guide id="1" pos="2380">
          <p15:clr>
            <a:srgbClr val="F26B43"/>
          </p15:clr>
        </p15:guide>
        <p15:guide id="2" orient="horz" pos="3368">
          <p15:clr>
            <a:srgbClr val="F26B43"/>
          </p15:clr>
        </p15:guide>
        <p15:guide id="3" pos="316">
          <p15:clr>
            <a:srgbClr val="F26B43"/>
          </p15:clr>
        </p15:guide>
        <p15:guide id="4" pos="44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550" y="907889"/>
            <a:ext cx="5976000" cy="1296000"/>
          </a:xfrm>
          <a:prstGeom prst="rect">
            <a:avLst/>
          </a:prstGeom>
        </p:spPr>
        <p:txBody>
          <a:bodyPr vert="horz" lIns="0" tIns="0" rIns="0" bIns="0" rtlCol="0" anchor="t" anchorCtr="0">
            <a:noAutofit/>
          </a:bodyPr>
          <a:lstStyle/>
          <a:p>
            <a:r>
              <a:rPr lang="en-GB" noProof="0"/>
              <a:t>Click to edit Master title style</a:t>
            </a:r>
            <a:endParaRPr lang="en-GB" noProof="0" dirty="0"/>
          </a:p>
        </p:txBody>
      </p:sp>
      <p:sp>
        <p:nvSpPr>
          <p:cNvPr id="3" name="Text Placeholder 2"/>
          <p:cNvSpPr>
            <a:spLocks noGrp="1"/>
          </p:cNvSpPr>
          <p:nvPr>
            <p:ph type="body" idx="1"/>
          </p:nvPr>
        </p:nvSpPr>
        <p:spPr>
          <a:xfrm>
            <a:off x="409552" y="5262567"/>
            <a:ext cx="6012000" cy="3143272"/>
          </a:xfrm>
          <a:prstGeom prst="rect">
            <a:avLst/>
          </a:prstGeom>
        </p:spPr>
        <p:txBody>
          <a:bodyPr vert="horz" lIns="0" tIns="0" rIns="0" bIns="0" numCol="1" spcCol="36000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4"/>
          </p:nvPr>
        </p:nvSpPr>
        <p:spPr>
          <a:xfrm>
            <a:off x="5857892" y="9379346"/>
            <a:ext cx="581000" cy="360000"/>
          </a:xfrm>
          <a:prstGeom prst="rect">
            <a:avLst/>
          </a:prstGeom>
          <a:noFill/>
        </p:spPr>
        <p:txBody>
          <a:bodyPr vert="horz" lIns="0" tIns="0" rIns="0" bIns="0" rtlCol="0" anchor="t" anchorCtr="0">
            <a:noAutofit/>
          </a:bodyPr>
          <a:lstStyle>
            <a:lvl1pPr algn="r">
              <a:defRPr sz="2200" b="1">
                <a:solidFill>
                  <a:schemeClr val="bg1">
                    <a:lumMod val="50000"/>
                  </a:schemeClr>
                </a:solidFill>
              </a:defRPr>
            </a:lvl1pPr>
          </a:lstStyle>
          <a:p>
            <a:fld id="{9295DF58-4118-4551-8C61-1A7ED177FA2D}" type="slidenum">
              <a:rPr lang="en-GB" smtClean="0"/>
              <a:pPr/>
              <a:t>‹#›</a:t>
            </a:fld>
            <a:endParaRPr lang="en-GB" dirty="0"/>
          </a:p>
        </p:txBody>
      </p:sp>
      <p:cxnSp>
        <p:nvCxnSpPr>
          <p:cNvPr id="9" name="Straight Connector 8"/>
          <p:cNvCxnSpPr/>
          <p:nvPr userDrawn="1"/>
        </p:nvCxnSpPr>
        <p:spPr>
          <a:xfrm>
            <a:off x="419078" y="704817"/>
            <a:ext cx="601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59">
            <a:extLst>
              <a:ext uri="{FF2B5EF4-FFF2-40B4-BE49-F238E27FC236}">
                <a16:creationId xmlns:a16="http://schemas.microsoft.com/office/drawing/2014/main" id="{1F29AD67-F3AD-8E48-86BF-E5C1DC8CB8AE}"/>
              </a:ext>
            </a:extLst>
          </p:cNvPr>
          <p:cNvSpPr>
            <a:spLocks noGrp="1"/>
          </p:cNvSpPr>
          <p:nvPr>
            <p:ph type="ftr" sz="quarter" idx="3"/>
          </p:nvPr>
        </p:nvSpPr>
        <p:spPr>
          <a:xfrm>
            <a:off x="409552" y="339081"/>
            <a:ext cx="6048000" cy="360000"/>
          </a:xfrm>
          <a:prstGeom prst="rect">
            <a:avLst/>
          </a:prstGeom>
        </p:spPr>
        <p:txBody>
          <a:bodyPr/>
          <a:lstStyle>
            <a:lvl1pPr>
              <a:defRPr sz="900">
                <a:solidFill>
                  <a:schemeClr val="bg1">
                    <a:lumMod val="50000"/>
                  </a:schemeClr>
                </a:solidFill>
              </a:defRPr>
            </a:lvl1p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4535446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Lst>
  <p:hf hdr="0" dt="0"/>
  <p:txStyles>
    <p:title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9.png"/><Relationship Id="rId1" Type="http://schemas.openxmlformats.org/officeDocument/2006/relationships/slideLayout" Target="../slideLayouts/slideLayout14.xml"/><Relationship Id="rId5" Type="http://schemas.openxmlformats.org/officeDocument/2006/relationships/image" Target="../media/image24.sv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2.sv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5.svg"/><Relationship Id="rId4" Type="http://schemas.openxmlformats.org/officeDocument/2006/relationships/image" Target="../media/image43.png"/><Relationship Id="rId9"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27.xml"/><Relationship Id="rId6" Type="http://schemas.openxmlformats.org/officeDocument/2006/relationships/image" Target="../media/image49.pn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talking to another person&#10;&#10;Description automatically generated">
            <a:extLst>
              <a:ext uri="{FF2B5EF4-FFF2-40B4-BE49-F238E27FC236}">
                <a16:creationId xmlns:a16="http://schemas.microsoft.com/office/drawing/2014/main" id="{45163830-E52B-A5BC-D529-854431757E5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844" r="19488" b="15237"/>
          <a:stretch/>
        </p:blipFill>
        <p:spPr>
          <a:xfrm>
            <a:off x="-16407" y="3452659"/>
            <a:ext cx="7436576" cy="6496612"/>
          </a:xfrm>
        </p:spPr>
      </p:pic>
      <p:pic>
        <p:nvPicPr>
          <p:cNvPr id="2" name="Picture 1">
            <a:extLst>
              <a:ext uri="{FF2B5EF4-FFF2-40B4-BE49-F238E27FC236}">
                <a16:creationId xmlns:a16="http://schemas.microsoft.com/office/drawing/2014/main" id="{C6B552AD-406A-0084-38BD-E3C85DA640EF}"/>
              </a:ext>
            </a:extLst>
          </p:cNvPr>
          <p:cNvPicPr>
            <a:picLocks noChangeAspect="1"/>
          </p:cNvPicPr>
          <p:nvPr/>
        </p:nvPicPr>
        <p:blipFill rotWithShape="1">
          <a:blip r:embed="rId3" cstate="print"/>
          <a:srcRect t="1" b="38804"/>
          <a:stretch/>
        </p:blipFill>
        <p:spPr bwMode="auto">
          <a:xfrm>
            <a:off x="-16408" y="7210"/>
            <a:ext cx="7436576" cy="8330166"/>
          </a:xfrm>
          <a:prstGeom prst="rect">
            <a:avLst/>
          </a:prstGeom>
          <a:ln>
            <a:noFill/>
          </a:ln>
          <a:extLst>
            <a:ext uri="{53640926-AAD7-44D8-BBD7-CCE9431645EC}">
              <a14:shadowObscured xmlns:a14="http://schemas.microsoft.com/office/drawing/2010/main"/>
            </a:ext>
          </a:extLst>
        </p:spPr>
      </p:pic>
      <p:sp>
        <p:nvSpPr>
          <p:cNvPr id="14" name="Title 13"/>
          <p:cNvSpPr>
            <a:spLocks noGrp="1"/>
          </p:cNvSpPr>
          <p:nvPr>
            <p:ph type="ctrTitle"/>
          </p:nvPr>
        </p:nvSpPr>
        <p:spPr>
          <a:xfrm>
            <a:off x="325928" y="2626488"/>
            <a:ext cx="6300000" cy="612000"/>
          </a:xfrm>
        </p:spPr>
        <p:txBody>
          <a:bodyPr/>
          <a:lstStyle/>
          <a:p>
            <a:r>
              <a:rPr lang="en-GB" dirty="0"/>
              <a:t>Healthwatch Lewisham</a:t>
            </a:r>
            <a:br>
              <a:rPr lang="en-GB" dirty="0"/>
            </a:br>
            <a:r>
              <a:rPr lang="en-GB" dirty="0"/>
              <a:t>Jul-Sep 2024</a:t>
            </a:r>
          </a:p>
        </p:txBody>
      </p:sp>
      <p:sp>
        <p:nvSpPr>
          <p:cNvPr id="19" name="Subtitle 18"/>
          <p:cNvSpPr>
            <a:spLocks noGrp="1"/>
          </p:cNvSpPr>
          <p:nvPr>
            <p:ph type="subTitle" idx="1"/>
          </p:nvPr>
        </p:nvSpPr>
        <p:spPr>
          <a:xfrm>
            <a:off x="289928" y="995783"/>
            <a:ext cx="6336000" cy="1296000"/>
          </a:xfrm>
        </p:spPr>
        <p:txBody>
          <a:bodyPr/>
          <a:lstStyle/>
          <a:p>
            <a:r>
              <a:rPr lang="en-GB" dirty="0"/>
              <a:t>Q2 Patient Experience Report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21088" y="129031"/>
            <a:ext cx="3165768" cy="8113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95DF58-4118-4551-8C61-1A7ED177FA2D}" type="slidenum">
              <a:rPr lang="en-GB" noProof="0" smtClean="0"/>
              <a:pPr/>
              <a:t>10</a:t>
            </a:fld>
            <a:endParaRPr lang="en-GB" noProof="0"/>
          </a:p>
        </p:txBody>
      </p:sp>
      <p:sp>
        <p:nvSpPr>
          <p:cNvPr id="7" name="TextBox 6">
            <a:extLst>
              <a:ext uri="{FF2B5EF4-FFF2-40B4-BE49-F238E27FC236}">
                <a16:creationId xmlns:a16="http://schemas.microsoft.com/office/drawing/2014/main" id="{1E5F2BE8-F87F-1C34-DE20-CB50A2BE4B80}"/>
              </a:ext>
            </a:extLst>
          </p:cNvPr>
          <p:cNvSpPr txBox="1"/>
          <p:nvPr/>
        </p:nvSpPr>
        <p:spPr>
          <a:xfrm>
            <a:off x="378181" y="788730"/>
            <a:ext cx="6059967" cy="954107"/>
          </a:xfrm>
          <a:prstGeom prst="rect">
            <a:avLst/>
          </a:prstGeom>
          <a:noFill/>
        </p:spPr>
        <p:txBody>
          <a:bodyPr wrap="square">
            <a:spAutoFit/>
          </a:bodyPr>
          <a:lstStyle/>
          <a:p>
            <a:r>
              <a:rPr lang="en-GB" sz="3200" b="1" dirty="0">
                <a:solidFill>
                  <a:schemeClr val="accent2"/>
                </a:solidFill>
                <a:latin typeface="+mj-lt"/>
              </a:rPr>
              <a:t>What has worked well?</a:t>
            </a:r>
          </a:p>
          <a:p>
            <a:r>
              <a:rPr lang="en-GB" sz="1200" dirty="0">
                <a:solidFill>
                  <a:srgbClr val="004C6B"/>
                </a:solidFill>
              </a:rPr>
              <a:t>Below is a list of the key positive aspects relating to GP practices between July and September 2024.</a:t>
            </a:r>
          </a:p>
        </p:txBody>
      </p:sp>
      <p:sp>
        <p:nvSpPr>
          <p:cNvPr id="3" name="Rectangle 2">
            <a:extLst>
              <a:ext uri="{FF2B5EF4-FFF2-40B4-BE49-F238E27FC236}">
                <a16:creationId xmlns:a16="http://schemas.microsoft.com/office/drawing/2014/main" id="{2536FB74-5065-4668-C371-4AA311B63606}"/>
              </a:ext>
            </a:extLst>
          </p:cNvPr>
          <p:cNvSpPr/>
          <p:nvPr/>
        </p:nvSpPr>
        <p:spPr>
          <a:xfrm>
            <a:off x="461366" y="1856656"/>
            <a:ext cx="5996186" cy="2629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6F4F7A40-07F5-1E66-6207-1232A5F05390}"/>
              </a:ext>
            </a:extLst>
          </p:cNvPr>
          <p:cNvSpPr/>
          <p:nvPr/>
        </p:nvSpPr>
        <p:spPr>
          <a:xfrm>
            <a:off x="461366" y="4738078"/>
            <a:ext cx="5996186" cy="30232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B1D4C1D-4685-1274-96D5-5FD2FAD535F1}"/>
              </a:ext>
            </a:extLst>
          </p:cNvPr>
          <p:cNvSpPr/>
          <p:nvPr/>
        </p:nvSpPr>
        <p:spPr>
          <a:xfrm>
            <a:off x="442703" y="7940154"/>
            <a:ext cx="6014849" cy="18373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01F1451B-ACD8-6D9F-7854-35F907F03E6E}"/>
              </a:ext>
            </a:extLst>
          </p:cNvPr>
          <p:cNvSpPr txBox="1"/>
          <p:nvPr/>
        </p:nvSpPr>
        <p:spPr>
          <a:xfrm>
            <a:off x="1484784" y="1910506"/>
            <a:ext cx="4972768" cy="2339102"/>
          </a:xfrm>
          <a:prstGeom prst="rect">
            <a:avLst/>
          </a:prstGeom>
          <a:noFill/>
        </p:spPr>
        <p:txBody>
          <a:bodyPr wrap="square" rtlCol="0">
            <a:spAutoFit/>
          </a:bodyPr>
          <a:lstStyle/>
          <a:p>
            <a:r>
              <a:rPr lang="en-GB" sz="1400" dirty="0">
                <a:solidFill>
                  <a:srgbClr val="D83C8E"/>
                </a:solidFill>
              </a:rPr>
              <a:t>Staff attitudes</a:t>
            </a:r>
          </a:p>
          <a:p>
            <a:r>
              <a:rPr lang="en-GB" sz="1200" dirty="0"/>
              <a:t>80% of reviews that covered staff attitudes were positive. Every three months, we continue to find that the majority of residents praise the behaviour of health care professionals at their GP practices. </a:t>
            </a:r>
          </a:p>
          <a:p>
            <a:endParaRPr lang="en-GB" sz="1200" dirty="0"/>
          </a:p>
          <a:p>
            <a:r>
              <a:rPr lang="en-GB" sz="1200" dirty="0"/>
              <a:t>Staff are considered supportive and praised for always trying to help. They are regularly described as kind and caring which helps patients feel reassured when having an appointment. </a:t>
            </a:r>
          </a:p>
          <a:p>
            <a:endParaRPr lang="en-GB" sz="1200" dirty="0"/>
          </a:p>
          <a:p>
            <a:r>
              <a:rPr lang="en-GB" sz="1200" dirty="0"/>
              <a:t>Similarly, patients appreciated that they felt staff always took them seriously when sharing their concerns.</a:t>
            </a:r>
          </a:p>
        </p:txBody>
      </p:sp>
      <p:sp>
        <p:nvSpPr>
          <p:cNvPr id="9" name="TextBox 8">
            <a:extLst>
              <a:ext uri="{FF2B5EF4-FFF2-40B4-BE49-F238E27FC236}">
                <a16:creationId xmlns:a16="http://schemas.microsoft.com/office/drawing/2014/main" id="{E7960922-38C0-DCB9-4271-FB0E19A8264B}"/>
              </a:ext>
            </a:extLst>
          </p:cNvPr>
          <p:cNvSpPr txBox="1"/>
          <p:nvPr/>
        </p:nvSpPr>
        <p:spPr>
          <a:xfrm>
            <a:off x="1465380" y="4775152"/>
            <a:ext cx="4972768" cy="2893100"/>
          </a:xfrm>
          <a:prstGeom prst="rect">
            <a:avLst/>
          </a:prstGeom>
          <a:noFill/>
        </p:spPr>
        <p:txBody>
          <a:bodyPr wrap="square" rtlCol="0">
            <a:spAutoFit/>
          </a:bodyPr>
          <a:lstStyle/>
          <a:p>
            <a:r>
              <a:rPr lang="en-GB" sz="1400" dirty="0">
                <a:solidFill>
                  <a:srgbClr val="D83C8E"/>
                </a:solidFill>
              </a:rPr>
              <a:t>Quality of treatment</a:t>
            </a:r>
          </a:p>
          <a:p>
            <a:r>
              <a:rPr lang="en-GB" sz="1200" dirty="0"/>
              <a:t>79% of reviews that covered quality of treatment were positive. </a:t>
            </a:r>
          </a:p>
          <a:p>
            <a:endParaRPr lang="en-GB" sz="1200" dirty="0"/>
          </a:p>
          <a:p>
            <a:r>
              <a:rPr lang="en-GB" sz="1200" dirty="0"/>
              <a:t>Similarly to staff attitudes, we typically find that feelings about treatment are predominantly positive. Patients regularly tell us that they have a good experience at their GP practice once they are able to be seen.</a:t>
            </a:r>
          </a:p>
          <a:p>
            <a:endParaRPr lang="en-GB" sz="1200" dirty="0"/>
          </a:p>
          <a:p>
            <a:r>
              <a:rPr lang="en-GB" sz="1200" dirty="0"/>
              <a:t>Patients felt well looked after by health professionals and found diagnoses were usually accurate. Patients valued the thoroughness of their care and the time taken to listen to their concerns.</a:t>
            </a:r>
            <a:br>
              <a:rPr lang="en-GB" sz="1200" dirty="0"/>
            </a:br>
            <a:br>
              <a:rPr lang="en-GB" sz="1200" dirty="0"/>
            </a:br>
            <a:r>
              <a:rPr lang="en-GB" sz="1200" dirty="0"/>
              <a:t>Staff were considered knowledgeable and extremely informative when addressing an issue.</a:t>
            </a:r>
          </a:p>
        </p:txBody>
      </p:sp>
      <p:sp>
        <p:nvSpPr>
          <p:cNvPr id="13" name="TextBox 12">
            <a:extLst>
              <a:ext uri="{FF2B5EF4-FFF2-40B4-BE49-F238E27FC236}">
                <a16:creationId xmlns:a16="http://schemas.microsoft.com/office/drawing/2014/main" id="{DCD288FD-34A0-DA5B-5455-44CBE43E41C0}"/>
              </a:ext>
            </a:extLst>
          </p:cNvPr>
          <p:cNvSpPr txBox="1"/>
          <p:nvPr/>
        </p:nvSpPr>
        <p:spPr>
          <a:xfrm>
            <a:off x="1484784" y="7992432"/>
            <a:ext cx="4972768" cy="1785104"/>
          </a:xfrm>
          <a:prstGeom prst="rect">
            <a:avLst/>
          </a:prstGeom>
          <a:noFill/>
        </p:spPr>
        <p:txBody>
          <a:bodyPr wrap="square" rtlCol="0">
            <a:spAutoFit/>
          </a:bodyPr>
          <a:lstStyle/>
          <a:p>
            <a:r>
              <a:rPr lang="en-GB" sz="1400" dirty="0">
                <a:solidFill>
                  <a:srgbClr val="D83C8E"/>
                </a:solidFill>
              </a:rPr>
              <a:t>Face to Face consultations</a:t>
            </a:r>
          </a:p>
          <a:p>
            <a:r>
              <a:rPr lang="en-GB" sz="1200" dirty="0"/>
              <a:t>76% of reviews that highlighted face to face (f2f) appointments were positive. For a lot of patients, f2f consultations are the preferred method of engaging with health professionals.  They feel that being in person allows for more detailed diagnosis and personal conversations.</a:t>
            </a:r>
          </a:p>
          <a:p>
            <a:endParaRPr lang="en-GB" sz="1200" dirty="0"/>
          </a:p>
          <a:p>
            <a:r>
              <a:rPr lang="en-GB" sz="1200" dirty="0"/>
              <a:t>As a result, patients can get frustrated that it takes longer to get a f2f appointment than a remote appointment.</a:t>
            </a:r>
          </a:p>
        </p:txBody>
      </p:sp>
      <p:pic>
        <p:nvPicPr>
          <p:cNvPr id="11" name="Picture 10" descr="Icon&#10;&#10;Description automatically generated">
            <a:extLst>
              <a:ext uri="{FF2B5EF4-FFF2-40B4-BE49-F238E27FC236}">
                <a16:creationId xmlns:a16="http://schemas.microsoft.com/office/drawing/2014/main" id="{244C33D9-F716-9594-F04A-707B3B4C9D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26" y="5816675"/>
            <a:ext cx="810053" cy="810053"/>
          </a:xfrm>
          <a:prstGeom prst="rect">
            <a:avLst/>
          </a:prstGeom>
        </p:spPr>
      </p:pic>
      <p:pic>
        <p:nvPicPr>
          <p:cNvPr id="15" name="Picture 14" descr="Icon&#10;&#10;Description automatically generated">
            <a:extLst>
              <a:ext uri="{FF2B5EF4-FFF2-40B4-BE49-F238E27FC236}">
                <a16:creationId xmlns:a16="http://schemas.microsoft.com/office/drawing/2014/main" id="{C028FD00-A477-CD75-D2ED-2856C78DE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418" y="2724309"/>
            <a:ext cx="784682" cy="784682"/>
          </a:xfrm>
          <a:prstGeom prst="rect">
            <a:avLst/>
          </a:prstGeom>
        </p:spPr>
      </p:pic>
      <p:sp>
        <p:nvSpPr>
          <p:cNvPr id="12" name="Rectangle 11">
            <a:extLst>
              <a:ext uri="{FF2B5EF4-FFF2-40B4-BE49-F238E27FC236}">
                <a16:creationId xmlns:a16="http://schemas.microsoft.com/office/drawing/2014/main" id="{F8477C0A-7C62-C688-70DD-FA2BCDE57193}"/>
              </a:ext>
            </a:extLst>
          </p:cNvPr>
          <p:cNvSpPr/>
          <p:nvPr/>
        </p:nvSpPr>
        <p:spPr>
          <a:xfrm>
            <a:off x="60340" y="10219487"/>
            <a:ext cx="6797660" cy="2478870"/>
          </a:xfrm>
          <a:prstGeom prst="rect">
            <a:avLst/>
          </a:prstGeom>
          <a:solidFill>
            <a:schemeClr val="accent1">
              <a:lumMod val="20000"/>
              <a:lumOff val="8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r>
              <a:rPr lang="en-GB" b="1" dirty="0">
                <a:solidFill>
                  <a:srgbClr val="000000"/>
                </a:solidFill>
              </a:rPr>
              <a:t>Check the Top 5 positive sub themes</a:t>
            </a:r>
          </a:p>
          <a:p>
            <a:endParaRPr lang="en-GB" dirty="0">
              <a:solidFill>
                <a:srgbClr val="000000"/>
              </a:solidFill>
            </a:endParaRPr>
          </a:p>
          <a:p>
            <a:r>
              <a:rPr lang="en-GB" dirty="0">
                <a:solidFill>
                  <a:srgbClr val="000000"/>
                </a:solidFill>
              </a:rPr>
              <a:t>You should also check the list of top 5 positive sub-themes in case any of them do not feature in the top 10 themes chart. You might identify additional issues you want to use on this slide.</a:t>
            </a:r>
          </a:p>
          <a:p>
            <a:endParaRPr lang="en-GB" dirty="0">
              <a:solidFill>
                <a:srgbClr val="000000"/>
              </a:solidFill>
            </a:endParaRPr>
          </a:p>
          <a:p>
            <a:r>
              <a:rPr lang="en-GB" dirty="0">
                <a:solidFill>
                  <a:srgbClr val="000000"/>
                </a:solidFill>
              </a:rPr>
              <a:t>Data location: </a:t>
            </a:r>
            <a:r>
              <a:rPr lang="en-GB" b="1" dirty="0">
                <a:solidFill>
                  <a:srgbClr val="000000"/>
                </a:solidFill>
              </a:rPr>
              <a:t>GP analysis</a:t>
            </a:r>
          </a:p>
        </p:txBody>
      </p:sp>
      <p:pic>
        <p:nvPicPr>
          <p:cNvPr id="10" name="Graphic 9" descr="Boardroom outline">
            <a:extLst>
              <a:ext uri="{FF2B5EF4-FFF2-40B4-BE49-F238E27FC236}">
                <a16:creationId xmlns:a16="http://schemas.microsoft.com/office/drawing/2014/main" id="{5FC0DCBC-6F2B-6C7A-A888-2193D658F4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379" y="8427784"/>
            <a:ext cx="914400" cy="914400"/>
          </a:xfrm>
          <a:prstGeom prst="rect">
            <a:avLst/>
          </a:prstGeom>
        </p:spPr>
      </p:pic>
    </p:spTree>
    <p:extLst>
      <p:ext uri="{BB962C8B-B14F-4D97-AF65-F5344CB8AC3E}">
        <p14:creationId xmlns:p14="http://schemas.microsoft.com/office/powerpoint/2010/main" val="23573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74425" y="1784647"/>
            <a:ext cx="6039137" cy="41857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11</a:t>
            </a:fld>
            <a:endParaRPr lang="en-GB" noProof="0"/>
          </a:p>
        </p:txBody>
      </p:sp>
      <p:sp>
        <p:nvSpPr>
          <p:cNvPr id="28" name="Rectangle 27">
            <a:extLst>
              <a:ext uri="{FF2B5EF4-FFF2-40B4-BE49-F238E27FC236}">
                <a16:creationId xmlns:a16="http://schemas.microsoft.com/office/drawing/2014/main" id="{465A4C6C-9D20-2782-515C-DA58C568AF31}"/>
              </a:ext>
            </a:extLst>
          </p:cNvPr>
          <p:cNvSpPr/>
          <p:nvPr/>
        </p:nvSpPr>
        <p:spPr>
          <a:xfrm>
            <a:off x="461365" y="6359570"/>
            <a:ext cx="6012883" cy="21938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588DE2EF-03DE-1F95-54A8-F92062B49069}"/>
              </a:ext>
            </a:extLst>
          </p:cNvPr>
          <p:cNvSpPr txBox="1"/>
          <p:nvPr/>
        </p:nvSpPr>
        <p:spPr>
          <a:xfrm>
            <a:off x="1465380" y="1784648"/>
            <a:ext cx="4972768" cy="4185761"/>
          </a:xfrm>
          <a:prstGeom prst="rect">
            <a:avLst/>
          </a:prstGeom>
          <a:noFill/>
        </p:spPr>
        <p:txBody>
          <a:bodyPr wrap="square" rtlCol="0">
            <a:spAutoFit/>
          </a:bodyPr>
          <a:lstStyle/>
          <a:p>
            <a:r>
              <a:rPr lang="en-GB" sz="1400" dirty="0">
                <a:solidFill>
                  <a:srgbClr val="D83C8E"/>
                </a:solidFill>
              </a:rPr>
              <a:t>Appointment availability</a:t>
            </a:r>
          </a:p>
          <a:p>
            <a:r>
              <a:rPr lang="en-GB" sz="1200" dirty="0"/>
              <a:t>69% of reviews that covered appointment availability were negative.  Accessing GP appointments continues to be the biggest issue for patients.</a:t>
            </a:r>
          </a:p>
          <a:p>
            <a:endParaRPr lang="en-GB" sz="1200" dirty="0"/>
          </a:p>
          <a:p>
            <a:r>
              <a:rPr lang="en-GB" sz="1200" dirty="0"/>
              <a:t>Patients often told us that they recognised the strain on NHS services but were still frustrated at their inability to get appointments within a convenient timeframe.</a:t>
            </a:r>
          </a:p>
          <a:p>
            <a:endParaRPr lang="en-GB" sz="1200" dirty="0"/>
          </a:p>
          <a:p>
            <a:r>
              <a:rPr lang="en-GB" sz="1200" dirty="0"/>
              <a:t>GP practices have varied appointment systems across the borough, and this is seen in the feedback we received where patients explain that they couldn’t get same day or appointments in advance depending on the practice they used.</a:t>
            </a:r>
          </a:p>
          <a:p>
            <a:endParaRPr lang="en-GB" sz="1200" dirty="0"/>
          </a:p>
          <a:p>
            <a:r>
              <a:rPr lang="en-GB" sz="1200" dirty="0"/>
              <a:t>It should be noted that obtaining f2f appointments was challenging across the borough. More people than usual explained that it had become difficult to even get a blood test.</a:t>
            </a:r>
          </a:p>
          <a:p>
            <a:endParaRPr lang="en-GB" sz="1200" dirty="0"/>
          </a:p>
          <a:p>
            <a:r>
              <a:rPr lang="en-GB" sz="1200" dirty="0"/>
              <a:t>The lack of appointments meant that some patients were attending A&amp;E either of their own accord or because they were advised to by receptionists at their GP practice.</a:t>
            </a:r>
          </a:p>
        </p:txBody>
      </p:sp>
      <p:sp>
        <p:nvSpPr>
          <p:cNvPr id="45" name="TextBox 44">
            <a:extLst>
              <a:ext uri="{FF2B5EF4-FFF2-40B4-BE49-F238E27FC236}">
                <a16:creationId xmlns:a16="http://schemas.microsoft.com/office/drawing/2014/main" id="{987E683F-607E-8B8B-7968-C184B5706289}"/>
              </a:ext>
            </a:extLst>
          </p:cNvPr>
          <p:cNvSpPr txBox="1"/>
          <p:nvPr/>
        </p:nvSpPr>
        <p:spPr>
          <a:xfrm>
            <a:off x="1464636" y="6389672"/>
            <a:ext cx="4973512" cy="2523768"/>
          </a:xfrm>
          <a:prstGeom prst="rect">
            <a:avLst/>
          </a:prstGeom>
          <a:noFill/>
        </p:spPr>
        <p:txBody>
          <a:bodyPr wrap="square" rtlCol="0">
            <a:spAutoFit/>
          </a:bodyPr>
          <a:lstStyle/>
          <a:p>
            <a:r>
              <a:rPr lang="en-GB" sz="1400" dirty="0">
                <a:solidFill>
                  <a:srgbClr val="D83C8E"/>
                </a:solidFill>
              </a:rPr>
              <a:t>Getting through on the telephone</a:t>
            </a:r>
          </a:p>
          <a:p>
            <a:r>
              <a:rPr lang="en-GB" sz="1200" dirty="0"/>
              <a:t>72% of reviews that covered getting through on the telephone were negative. </a:t>
            </a:r>
          </a:p>
          <a:p>
            <a:endParaRPr lang="en-GB" sz="1200" dirty="0"/>
          </a:p>
          <a:p>
            <a:r>
              <a:rPr lang="en-GB" sz="1200" dirty="0"/>
              <a:t>Patients who shared negative reviews were annoyed at how difficult it was to speak to someone over the phone either to get information or try and book an appointment. </a:t>
            </a:r>
          </a:p>
          <a:p>
            <a:endParaRPr lang="en-GB" sz="1200" dirty="0"/>
          </a:p>
          <a:p>
            <a:r>
              <a:rPr lang="en-GB" sz="1200" dirty="0"/>
              <a:t>They would often have to endure long waits on the phone to find that they wouldn’t be able to get an appointment that worked for them. </a:t>
            </a:r>
          </a:p>
          <a:p>
            <a:endParaRPr lang="en-GB" sz="1200" dirty="0"/>
          </a:p>
          <a:p>
            <a:endParaRPr lang="en-GB" sz="1200" dirty="0"/>
          </a:p>
        </p:txBody>
      </p:sp>
      <p:sp>
        <p:nvSpPr>
          <p:cNvPr id="7" name="TextBox 6">
            <a:extLst>
              <a:ext uri="{FF2B5EF4-FFF2-40B4-BE49-F238E27FC236}">
                <a16:creationId xmlns:a16="http://schemas.microsoft.com/office/drawing/2014/main" id="{1E5F2BE8-F87F-1C34-DE20-CB50A2BE4B80}"/>
              </a:ext>
            </a:extLst>
          </p:cNvPr>
          <p:cNvSpPr txBox="1"/>
          <p:nvPr/>
        </p:nvSpPr>
        <p:spPr>
          <a:xfrm>
            <a:off x="366687" y="746714"/>
            <a:ext cx="6191165" cy="1231106"/>
          </a:xfrm>
          <a:prstGeom prst="rect">
            <a:avLst/>
          </a:prstGeom>
          <a:noFill/>
        </p:spPr>
        <p:txBody>
          <a:bodyPr wrap="square">
            <a:spAutoFit/>
          </a:bodyPr>
          <a:lstStyle/>
          <a:p>
            <a:r>
              <a:rPr lang="en-GB" sz="3200" b="1" dirty="0">
                <a:solidFill>
                  <a:srgbClr val="D83C8E"/>
                </a:solidFill>
                <a:latin typeface="+mj-lt"/>
              </a:rPr>
              <a:t>What could be improved?</a:t>
            </a:r>
          </a:p>
          <a:p>
            <a:r>
              <a:rPr lang="en-GB" sz="1200" dirty="0">
                <a:solidFill>
                  <a:srgbClr val="004C6B"/>
                </a:solidFill>
              </a:rPr>
              <a:t>Below is a list of the key areas for improvement relating to GP practices between July and September 2024.</a:t>
            </a:r>
          </a:p>
          <a:p>
            <a:endParaRPr lang="en-GB" b="1" dirty="0">
              <a:solidFill>
                <a:srgbClr val="D83C8E"/>
              </a:solidFill>
            </a:endParaRPr>
          </a:p>
        </p:txBody>
      </p:sp>
      <p:pic>
        <p:nvPicPr>
          <p:cNvPr id="3" name="Graphic 2" descr="Flip calendar with solid fill">
            <a:extLst>
              <a:ext uri="{FF2B5EF4-FFF2-40B4-BE49-F238E27FC236}">
                <a16:creationId xmlns:a16="http://schemas.microsoft.com/office/drawing/2014/main" id="{AA135322-20F5-BEA6-1A34-EE7AC41B7D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691" y="3420327"/>
            <a:ext cx="914400" cy="914400"/>
          </a:xfrm>
          <a:prstGeom prst="rect">
            <a:avLst/>
          </a:prstGeom>
        </p:spPr>
      </p:pic>
      <p:pic>
        <p:nvPicPr>
          <p:cNvPr id="5" name="Picture 4" descr="A blue rectangle with dots and circles&#10;&#10;Description automatically generated">
            <a:extLst>
              <a:ext uri="{FF2B5EF4-FFF2-40B4-BE49-F238E27FC236}">
                <a16:creationId xmlns:a16="http://schemas.microsoft.com/office/drawing/2014/main" id="{EFCF1545-9F03-BB77-E1AA-74699B4DB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691" y="7041506"/>
            <a:ext cx="980645" cy="980645"/>
          </a:xfrm>
          <a:prstGeom prst="rect">
            <a:avLst/>
          </a:prstGeom>
        </p:spPr>
      </p:pic>
    </p:spTree>
    <p:extLst>
      <p:ext uri="{BB962C8B-B14F-4D97-AF65-F5344CB8AC3E}">
        <p14:creationId xmlns:p14="http://schemas.microsoft.com/office/powerpoint/2010/main" val="102750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95DF58-4118-4551-8C61-1A7ED177FA2D}" type="slidenum">
              <a:rPr lang="en-GB" noProof="0" smtClean="0"/>
              <a:pPr/>
              <a:t>12</a:t>
            </a:fld>
            <a:endParaRPr lang="en-GB" noProof="0"/>
          </a:p>
        </p:txBody>
      </p:sp>
      <p:sp>
        <p:nvSpPr>
          <p:cNvPr id="3" name="Rectangle 2">
            <a:extLst>
              <a:ext uri="{FF2B5EF4-FFF2-40B4-BE49-F238E27FC236}">
                <a16:creationId xmlns:a16="http://schemas.microsoft.com/office/drawing/2014/main" id="{20A4E559-3317-B903-12DC-D68E6614B2E2}"/>
              </a:ext>
            </a:extLst>
          </p:cNvPr>
          <p:cNvSpPr/>
          <p:nvPr/>
        </p:nvSpPr>
        <p:spPr>
          <a:xfrm>
            <a:off x="459786" y="776535"/>
            <a:ext cx="6038749" cy="47525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2074DBA5-4B44-8BE6-0A6E-A4D5109E6E0C}"/>
              </a:ext>
            </a:extLst>
          </p:cNvPr>
          <p:cNvSpPr txBox="1"/>
          <p:nvPr/>
        </p:nvSpPr>
        <p:spPr>
          <a:xfrm>
            <a:off x="1465380" y="825840"/>
            <a:ext cx="4972768" cy="4555093"/>
          </a:xfrm>
          <a:prstGeom prst="rect">
            <a:avLst/>
          </a:prstGeom>
          <a:noFill/>
        </p:spPr>
        <p:txBody>
          <a:bodyPr wrap="square" rtlCol="0">
            <a:spAutoFit/>
          </a:bodyPr>
          <a:lstStyle/>
          <a:p>
            <a:r>
              <a:rPr lang="en-GB" sz="1400" dirty="0">
                <a:solidFill>
                  <a:srgbClr val="D83C8E"/>
                </a:solidFill>
              </a:rPr>
              <a:t>Remote consultations (online and telephone)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There were mixed experiences of remote consultations in Q2 with 46% of reviews that mentioned </a:t>
            </a:r>
            <a:r>
              <a:rPr lang="en-GB" sz="1200" dirty="0">
                <a:solidFill>
                  <a:srgbClr val="004C6B"/>
                </a:solidFill>
                <a:latin typeface="Poppins Light"/>
              </a:rPr>
              <a:t>telephone appointments as negative or neutral.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Criticism of telephone consultations mostly consisted of patients not believing certain issues could be treated by a conversation over the phone. Similarly, people didn’t always find it easy or comfortable to describe their symptoms when they couldn’t see a health professional. </a:t>
            </a:r>
            <a:r>
              <a:rPr lang="en-GB" sz="1200" dirty="0">
                <a:solidFill>
                  <a:srgbClr val="004C6B"/>
                </a:solidFill>
                <a:latin typeface="Poppins Light"/>
              </a:rPr>
              <a:t>They value human interaction when accessing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56% of comments about online consultations were either neutral or negative.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Some people found it much quicker to get responses to their questions through online systems. However, others found the process of filling out the form to be cumbersome and time consuming due to the requirement to fill out so many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Several patients also highlighted that they found it inconvenient that you couldn’t make requests through the forms outside of practice hours. </a:t>
            </a: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p:txBody>
      </p:sp>
      <p:pic>
        <p:nvPicPr>
          <p:cNvPr id="5" name="Graphic 4" descr="Online meeting outline">
            <a:extLst>
              <a:ext uri="{FF2B5EF4-FFF2-40B4-BE49-F238E27FC236}">
                <a16:creationId xmlns:a16="http://schemas.microsoft.com/office/drawing/2014/main" id="{8A48FFB1-C6D1-C365-912A-0E437A2556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980" y="2504728"/>
            <a:ext cx="914400" cy="914400"/>
          </a:xfrm>
          <a:prstGeom prst="rect">
            <a:avLst/>
          </a:prstGeom>
        </p:spPr>
      </p:pic>
    </p:spTree>
    <p:extLst>
      <p:ext uri="{BB962C8B-B14F-4D97-AF65-F5344CB8AC3E}">
        <p14:creationId xmlns:p14="http://schemas.microsoft.com/office/powerpoint/2010/main" val="142312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95DF58-4118-4551-8C61-1A7ED177FA2D}" type="slidenum">
              <a:rPr lang="en-GB" noProof="0" smtClean="0"/>
              <a:pPr/>
              <a:t>13</a:t>
            </a:fld>
            <a:endParaRPr lang="en-GB" noProof="0"/>
          </a:p>
        </p:txBody>
      </p:sp>
      <p:sp>
        <p:nvSpPr>
          <p:cNvPr id="11" name="TextBox 10">
            <a:extLst>
              <a:ext uri="{FF2B5EF4-FFF2-40B4-BE49-F238E27FC236}">
                <a16:creationId xmlns:a16="http://schemas.microsoft.com/office/drawing/2014/main" id="{C8B66E0A-F599-531B-3F37-F07D64055111}"/>
              </a:ext>
            </a:extLst>
          </p:cNvPr>
          <p:cNvSpPr txBox="1"/>
          <p:nvPr/>
        </p:nvSpPr>
        <p:spPr>
          <a:xfrm>
            <a:off x="342142" y="716722"/>
            <a:ext cx="6169758" cy="954107"/>
          </a:xfrm>
          <a:prstGeom prst="rect">
            <a:avLst/>
          </a:prstGeom>
          <a:noFill/>
        </p:spPr>
        <p:txBody>
          <a:bodyPr wrap="square">
            <a:spAutoFit/>
          </a:bodyPr>
          <a:lstStyle/>
          <a:p>
            <a:r>
              <a:rPr lang="en-GB" sz="3200" b="1" dirty="0">
                <a:latin typeface="+mj-lt"/>
              </a:rPr>
              <a:t>Recommendations</a:t>
            </a:r>
          </a:p>
          <a:p>
            <a:r>
              <a:rPr lang="en-GB" sz="1200" dirty="0">
                <a:solidFill>
                  <a:srgbClr val="004C6B"/>
                </a:solidFill>
              </a:rPr>
              <a:t>Below is a list of recommendations for GP practices in Lewisham based on the key issues residents/patients told us about over the last three months.</a:t>
            </a:r>
          </a:p>
        </p:txBody>
      </p:sp>
      <p:sp>
        <p:nvSpPr>
          <p:cNvPr id="16" name="Rectangle 15">
            <a:extLst>
              <a:ext uri="{FF2B5EF4-FFF2-40B4-BE49-F238E27FC236}">
                <a16:creationId xmlns:a16="http://schemas.microsoft.com/office/drawing/2014/main" id="{9779B4CB-F6A7-BCF2-B135-A45F7272FB59}"/>
              </a:ext>
            </a:extLst>
          </p:cNvPr>
          <p:cNvSpPr/>
          <p:nvPr/>
        </p:nvSpPr>
        <p:spPr>
          <a:xfrm>
            <a:off x="419109" y="1708353"/>
            <a:ext cx="6092792" cy="202051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rgbClr val="D83C8E"/>
              </a:solidFill>
            </a:endParaRPr>
          </a:p>
        </p:txBody>
      </p:sp>
      <p:sp>
        <p:nvSpPr>
          <p:cNvPr id="17" name="TextBox 16">
            <a:extLst>
              <a:ext uri="{FF2B5EF4-FFF2-40B4-BE49-F238E27FC236}">
                <a16:creationId xmlns:a16="http://schemas.microsoft.com/office/drawing/2014/main" id="{64F2ABD2-5DAF-7D7F-FF2F-681E4C5E196A}"/>
              </a:ext>
            </a:extLst>
          </p:cNvPr>
          <p:cNvSpPr txBox="1"/>
          <p:nvPr/>
        </p:nvSpPr>
        <p:spPr>
          <a:xfrm>
            <a:off x="419109" y="1784648"/>
            <a:ext cx="5889039" cy="2277547"/>
          </a:xfrm>
          <a:prstGeom prst="rect">
            <a:avLst/>
          </a:prstGeom>
          <a:noFill/>
        </p:spPr>
        <p:txBody>
          <a:bodyPr wrap="square" rtlCol="0">
            <a:spAutoFit/>
          </a:bodyPr>
          <a:lstStyle/>
          <a:p>
            <a:r>
              <a:rPr lang="en-GB" sz="1600" b="1" dirty="0"/>
              <a:t>Getting through on the telephone</a:t>
            </a:r>
            <a:endParaRPr lang="en-GB" sz="1600" dirty="0"/>
          </a:p>
          <a:p>
            <a:endParaRPr lang="en-GB" sz="1200" dirty="0"/>
          </a:p>
          <a:p>
            <a:r>
              <a:rPr lang="en-GB" sz="1200" dirty="0"/>
              <a:t>GP practices should review their telephone system processes to ensure they can increase and maximise the number of patients they can interact with as we received a significant amount of feedback about long waiting times on the phone.</a:t>
            </a:r>
          </a:p>
          <a:p>
            <a:endParaRPr lang="en-GB" sz="1400" dirty="0"/>
          </a:p>
          <a:p>
            <a:r>
              <a:rPr lang="en-GB" sz="1200" dirty="0"/>
              <a:t>Previously patients have also told us that they value the option of a call back if it means they don’t have to wait around on the phone.</a:t>
            </a:r>
          </a:p>
          <a:p>
            <a:br>
              <a:rPr lang="en-GB" sz="1400" dirty="0"/>
            </a:br>
            <a:endParaRPr lang="en-GB" sz="1400" dirty="0"/>
          </a:p>
        </p:txBody>
      </p:sp>
      <p:sp>
        <p:nvSpPr>
          <p:cNvPr id="21" name="Rectangle 20">
            <a:extLst>
              <a:ext uri="{FF2B5EF4-FFF2-40B4-BE49-F238E27FC236}">
                <a16:creationId xmlns:a16="http://schemas.microsoft.com/office/drawing/2014/main" id="{4820832C-C6C3-1BA2-2BAD-7949029ACCEB}"/>
              </a:ext>
            </a:extLst>
          </p:cNvPr>
          <p:cNvSpPr/>
          <p:nvPr/>
        </p:nvSpPr>
        <p:spPr>
          <a:xfrm>
            <a:off x="404664" y="3872880"/>
            <a:ext cx="6107236" cy="20005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rgbClr val="D83C8E"/>
              </a:solidFill>
            </a:endParaRPr>
          </a:p>
        </p:txBody>
      </p:sp>
      <p:sp>
        <p:nvSpPr>
          <p:cNvPr id="22" name="TextBox 21">
            <a:extLst>
              <a:ext uri="{FF2B5EF4-FFF2-40B4-BE49-F238E27FC236}">
                <a16:creationId xmlns:a16="http://schemas.microsoft.com/office/drawing/2014/main" id="{A2A54AEE-99BE-EAE3-5F7C-81E6088C1E22}"/>
              </a:ext>
            </a:extLst>
          </p:cNvPr>
          <p:cNvSpPr txBox="1"/>
          <p:nvPr/>
        </p:nvSpPr>
        <p:spPr>
          <a:xfrm>
            <a:off x="422084" y="3970218"/>
            <a:ext cx="5889039" cy="2000548"/>
          </a:xfrm>
          <a:prstGeom prst="rect">
            <a:avLst/>
          </a:prstGeom>
          <a:noFill/>
        </p:spPr>
        <p:txBody>
          <a:bodyPr wrap="square" rtlCol="0">
            <a:spAutoFit/>
          </a:bodyPr>
          <a:lstStyle/>
          <a:p>
            <a:r>
              <a:rPr lang="en-GB" sz="1400" b="1" dirty="0"/>
              <a:t>Online consultation systems</a:t>
            </a:r>
          </a:p>
          <a:p>
            <a:endParaRPr lang="en-GB" sz="1400" b="1" dirty="0"/>
          </a:p>
          <a:p>
            <a:r>
              <a:rPr lang="en-GB" sz="1200" dirty="0"/>
              <a:t>GP practices should review the questions which make up the online consultation form to ensure they are all necessary in making sure patients are given the right advice. </a:t>
            </a:r>
          </a:p>
          <a:p>
            <a:endParaRPr lang="en-GB" sz="1200" dirty="0"/>
          </a:p>
          <a:p>
            <a:r>
              <a:rPr lang="en-GB" sz="1200" dirty="0"/>
              <a:t>Patients have explained that the sheer number of questions does create a barrier to accessing care through this system. Streamlining questions could help to encourage greater use of online consultations.</a:t>
            </a:r>
          </a:p>
          <a:p>
            <a:endParaRPr lang="en-GB" sz="1200" dirty="0"/>
          </a:p>
        </p:txBody>
      </p:sp>
      <p:sp>
        <p:nvSpPr>
          <p:cNvPr id="3" name="Rectangle 2">
            <a:extLst>
              <a:ext uri="{FF2B5EF4-FFF2-40B4-BE49-F238E27FC236}">
                <a16:creationId xmlns:a16="http://schemas.microsoft.com/office/drawing/2014/main" id="{97DE01DD-7015-608F-7EFE-2A8A3BD506F8}"/>
              </a:ext>
            </a:extLst>
          </p:cNvPr>
          <p:cNvSpPr/>
          <p:nvPr/>
        </p:nvSpPr>
        <p:spPr>
          <a:xfrm>
            <a:off x="390982" y="6019402"/>
            <a:ext cx="6134362" cy="21782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rgbClr val="D83C8E"/>
              </a:solidFill>
            </a:endParaRPr>
          </a:p>
        </p:txBody>
      </p:sp>
      <p:sp>
        <p:nvSpPr>
          <p:cNvPr id="4" name="TextBox 3">
            <a:extLst>
              <a:ext uri="{FF2B5EF4-FFF2-40B4-BE49-F238E27FC236}">
                <a16:creationId xmlns:a16="http://schemas.microsoft.com/office/drawing/2014/main" id="{395CB7B6-0309-2BBC-E64C-C2AF39E6A2BF}"/>
              </a:ext>
            </a:extLst>
          </p:cNvPr>
          <p:cNvSpPr txBox="1"/>
          <p:nvPr/>
        </p:nvSpPr>
        <p:spPr>
          <a:xfrm>
            <a:off x="390982" y="6116741"/>
            <a:ext cx="5889039" cy="2000548"/>
          </a:xfrm>
          <a:prstGeom prst="rect">
            <a:avLst/>
          </a:prstGeom>
          <a:noFill/>
        </p:spPr>
        <p:txBody>
          <a:bodyPr wrap="square" rtlCol="0">
            <a:spAutoFit/>
          </a:bodyPr>
          <a:lstStyle/>
          <a:p>
            <a:r>
              <a:rPr lang="en-GB" sz="1400" b="1" dirty="0"/>
              <a:t>Face-to-face appointment availability</a:t>
            </a:r>
          </a:p>
          <a:p>
            <a:endParaRPr lang="en-GB" sz="1400" b="1" dirty="0"/>
          </a:p>
          <a:p>
            <a:r>
              <a:rPr lang="en-GB" sz="1200" dirty="0"/>
              <a:t>We recognise that appointment availability is a long-term national issue in primary care and it’s not a simple solution to resolve. </a:t>
            </a:r>
          </a:p>
          <a:p>
            <a:endParaRPr lang="en-GB" sz="1200" dirty="0"/>
          </a:p>
          <a:p>
            <a:r>
              <a:rPr lang="en-GB" sz="1200" dirty="0"/>
              <a:t>It is clear that f2f appointments are highly valued by patients and we encourage GP practices to ensure a high number of f2f appointments are available each day otherwise there is the risk that patients will avoid accessing care if they think they will only be able to get remote appointments. </a:t>
            </a:r>
          </a:p>
        </p:txBody>
      </p:sp>
    </p:spTree>
    <p:extLst>
      <p:ext uri="{BB962C8B-B14F-4D97-AF65-F5344CB8AC3E}">
        <p14:creationId xmlns:p14="http://schemas.microsoft.com/office/powerpoint/2010/main" val="9844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A023F-D6FD-D109-DC18-D335EFDFFB28}"/>
              </a:ext>
            </a:extLst>
          </p:cNvPr>
          <p:cNvSpPr>
            <a:spLocks noGrp="1"/>
          </p:cNvSpPr>
          <p:nvPr>
            <p:ph type="sldNum" sz="quarter" idx="12"/>
          </p:nvPr>
        </p:nvSpPr>
        <p:spPr/>
        <p:txBody>
          <a:bodyPr/>
          <a:lstStyle/>
          <a:p>
            <a:fld id="{9295DF58-4118-4551-8C61-1A7ED177FA2D}" type="slidenum">
              <a:rPr lang="en-GB" noProof="0" smtClean="0"/>
              <a:pPr/>
              <a:t>14</a:t>
            </a:fld>
            <a:endParaRPr lang="en-GB" noProof="0"/>
          </a:p>
        </p:txBody>
      </p:sp>
      <p:sp>
        <p:nvSpPr>
          <p:cNvPr id="4" name="TextBox 3">
            <a:extLst>
              <a:ext uri="{FF2B5EF4-FFF2-40B4-BE49-F238E27FC236}">
                <a16:creationId xmlns:a16="http://schemas.microsoft.com/office/drawing/2014/main" id="{1BEA3F99-DECD-34DC-F13A-3AFD9513EE7E}"/>
              </a:ext>
            </a:extLst>
          </p:cNvPr>
          <p:cNvSpPr txBox="1"/>
          <p:nvPr/>
        </p:nvSpPr>
        <p:spPr>
          <a:xfrm>
            <a:off x="466612" y="3512840"/>
            <a:ext cx="5688632" cy="3108543"/>
          </a:xfrm>
          <a:prstGeom prst="rect">
            <a:avLst/>
          </a:prstGeom>
          <a:noFill/>
        </p:spPr>
        <p:txBody>
          <a:bodyPr wrap="square" rtlCol="0">
            <a:spAutoFit/>
          </a:bodyPr>
          <a:lstStyle/>
          <a:p>
            <a:pPr algn="ctr"/>
            <a:r>
              <a:rPr lang="en-GB" sz="6600" dirty="0">
                <a:latin typeface="+mj-lt"/>
              </a:rPr>
              <a:t>GP Services</a:t>
            </a:r>
          </a:p>
          <a:p>
            <a:pPr algn="ctr"/>
            <a:r>
              <a:rPr lang="en-GB" sz="6600" dirty="0">
                <a:solidFill>
                  <a:schemeClr val="accent1"/>
                </a:solidFill>
                <a:latin typeface="+mj-lt"/>
              </a:rPr>
              <a:t>Full data set</a:t>
            </a:r>
          </a:p>
          <a:p>
            <a:pPr algn="ctr"/>
            <a:endParaRPr lang="en-GB" sz="3200" dirty="0">
              <a:latin typeface="+mj-lt"/>
            </a:endParaRPr>
          </a:p>
          <a:p>
            <a:pPr algn="ctr"/>
            <a:endParaRPr lang="en-GB" sz="3200" dirty="0">
              <a:latin typeface="+mj-lt"/>
            </a:endParaRPr>
          </a:p>
        </p:txBody>
      </p:sp>
      <p:pic>
        <p:nvPicPr>
          <p:cNvPr id="5" name="Picture 4">
            <a:extLst>
              <a:ext uri="{FF2B5EF4-FFF2-40B4-BE49-F238E27FC236}">
                <a16:creationId xmlns:a16="http://schemas.microsoft.com/office/drawing/2014/main" id="{CDD027F0-55A8-6017-D3BC-D1A268E41C1B}"/>
              </a:ext>
            </a:extLst>
          </p:cNvPr>
          <p:cNvPicPr>
            <a:picLocks noChangeAspect="1"/>
          </p:cNvPicPr>
          <p:nvPr/>
        </p:nvPicPr>
        <p:blipFill rotWithShape="1">
          <a:blip r:embed="rId2" cstate="print"/>
          <a:srcRect t="1" b="38804"/>
          <a:stretch/>
        </p:blipFill>
        <p:spPr bwMode="auto">
          <a:xfrm>
            <a:off x="-16408" y="7210"/>
            <a:ext cx="6858024" cy="328960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174D050-EB96-52E3-871E-67D0CCDA12D9}"/>
              </a:ext>
            </a:extLst>
          </p:cNvPr>
          <p:cNvPicPr>
            <a:picLocks noChangeAspect="1"/>
          </p:cNvPicPr>
          <p:nvPr/>
        </p:nvPicPr>
        <p:blipFill rotWithShape="1">
          <a:blip r:embed="rId2" cstate="print"/>
          <a:srcRect t="1" b="38804"/>
          <a:stretch/>
        </p:blipFill>
        <p:spPr bwMode="auto">
          <a:xfrm rot="10800000">
            <a:off x="9500" y="6609184"/>
            <a:ext cx="6858024" cy="3289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963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735782" y="369352"/>
            <a:ext cx="690506" cy="259615"/>
          </a:xfrm>
        </p:spPr>
        <p:txBody>
          <a:bodyPr/>
          <a:lstStyle/>
          <a:p>
            <a:fld id="{9295DF58-4118-4551-8C61-1A7ED177FA2D}" type="slidenum">
              <a:rPr lang="en-GB" noProof="0" smtClean="0"/>
              <a:pPr/>
              <a:t>15</a:t>
            </a:fld>
            <a:endParaRPr lang="en-GB" noProof="0" dirty="0"/>
          </a:p>
        </p:txBody>
      </p:sp>
      <p:sp>
        <p:nvSpPr>
          <p:cNvPr id="10" name="Title 9"/>
          <p:cNvSpPr>
            <a:spLocks noGrp="1"/>
          </p:cNvSpPr>
          <p:nvPr>
            <p:ph type="title"/>
          </p:nvPr>
        </p:nvSpPr>
        <p:spPr>
          <a:xfrm>
            <a:off x="390732" y="798765"/>
            <a:ext cx="5976000" cy="432000"/>
          </a:xfrm>
        </p:spPr>
        <p:txBody>
          <a:bodyPr/>
          <a:lstStyle/>
          <a:p>
            <a:r>
              <a:rPr lang="en-GB" dirty="0"/>
              <a:t>GP Services</a:t>
            </a:r>
          </a:p>
        </p:txBody>
      </p:sp>
      <p:graphicFrame>
        <p:nvGraphicFramePr>
          <p:cNvPr id="14" name="Table 14">
            <a:extLst>
              <a:ext uri="{FF2B5EF4-FFF2-40B4-BE49-F238E27FC236}">
                <a16:creationId xmlns:a16="http://schemas.microsoft.com/office/drawing/2014/main" id="{10DAFCAD-C392-BA06-0B70-5414B63BF983}"/>
              </a:ext>
            </a:extLst>
          </p:cNvPr>
          <p:cNvGraphicFramePr>
            <a:graphicFrameLocks noGrp="1"/>
          </p:cNvGraphicFramePr>
          <p:nvPr>
            <p:extLst>
              <p:ext uri="{D42A27DB-BD31-4B8C-83A1-F6EECF244321}">
                <p14:modId xmlns:p14="http://schemas.microsoft.com/office/powerpoint/2010/main" val="2100894432"/>
              </p:ext>
            </p:extLst>
          </p:nvPr>
        </p:nvGraphicFramePr>
        <p:xfrm>
          <a:off x="390732" y="1551288"/>
          <a:ext cx="5976000" cy="1483360"/>
        </p:xfrm>
        <a:graphic>
          <a:graphicData uri="http://schemas.openxmlformats.org/drawingml/2006/table">
            <a:tbl>
              <a:tblPr firstRow="1" bandRow="1">
                <a:tableStyleId>{5C22544A-7EE6-4342-B048-85BDC9FD1C3A}</a:tableStyleId>
              </a:tblPr>
              <a:tblGrid>
                <a:gridCol w="2988000">
                  <a:extLst>
                    <a:ext uri="{9D8B030D-6E8A-4147-A177-3AD203B41FA5}">
                      <a16:colId xmlns:a16="http://schemas.microsoft.com/office/drawing/2014/main" val="115435326"/>
                    </a:ext>
                  </a:extLst>
                </a:gridCol>
                <a:gridCol w="2988000">
                  <a:extLst>
                    <a:ext uri="{9D8B030D-6E8A-4147-A177-3AD203B41FA5}">
                      <a16:colId xmlns:a16="http://schemas.microsoft.com/office/drawing/2014/main" val="1618553360"/>
                    </a:ext>
                  </a:extLst>
                </a:gridCol>
              </a:tblGrid>
              <a:tr h="370840">
                <a:tc>
                  <a:txBody>
                    <a:bodyPr/>
                    <a:lstStyle/>
                    <a:p>
                      <a:r>
                        <a:rPr lang="en-GB" dirty="0"/>
                        <a:t>No. of Reviews</a:t>
                      </a:r>
                    </a:p>
                  </a:txBody>
                  <a:tcPr/>
                </a:tc>
                <a:tc>
                  <a:txBody>
                    <a:bodyPr/>
                    <a:lstStyle/>
                    <a:p>
                      <a:r>
                        <a:rPr lang="en-GB" dirty="0"/>
                        <a:t>297  </a:t>
                      </a:r>
                      <a:r>
                        <a:rPr lang="en-GB" sz="1200" dirty="0"/>
                        <a:t>(relating to 34 GP practices)</a:t>
                      </a:r>
                    </a:p>
                  </a:txBody>
                  <a:tcPr/>
                </a:tc>
                <a:extLst>
                  <a:ext uri="{0D108BD9-81ED-4DB2-BD59-A6C34878D82A}">
                    <a16:rowId xmlns:a16="http://schemas.microsoft.com/office/drawing/2014/main" val="479496430"/>
                  </a:ext>
                </a:extLst>
              </a:tr>
              <a:tr h="370840">
                <a:tc>
                  <a:txBody>
                    <a:bodyPr/>
                    <a:lstStyle/>
                    <a:p>
                      <a:r>
                        <a:rPr lang="en-GB" sz="1600" dirty="0"/>
                        <a:t>Positive</a:t>
                      </a:r>
                    </a:p>
                  </a:txBody>
                  <a:tcPr>
                    <a:solidFill>
                      <a:schemeClr val="accent2">
                        <a:lumMod val="60000"/>
                        <a:lumOff val="40000"/>
                      </a:schemeClr>
                    </a:solidFill>
                  </a:tcPr>
                </a:tc>
                <a:tc>
                  <a:txBody>
                    <a:bodyPr/>
                    <a:lstStyle/>
                    <a:p>
                      <a:r>
                        <a:rPr lang="en-GB" sz="1600" dirty="0"/>
                        <a:t>56%</a:t>
                      </a:r>
                    </a:p>
                  </a:txBody>
                  <a:tcPr>
                    <a:solidFill>
                      <a:schemeClr val="accent2">
                        <a:lumMod val="60000"/>
                        <a:lumOff val="40000"/>
                      </a:schemeClr>
                    </a:solidFill>
                  </a:tcPr>
                </a:tc>
                <a:extLst>
                  <a:ext uri="{0D108BD9-81ED-4DB2-BD59-A6C34878D82A}">
                    <a16:rowId xmlns:a16="http://schemas.microsoft.com/office/drawing/2014/main" val="2996589540"/>
                  </a:ext>
                </a:extLst>
              </a:tr>
              <a:tr h="370840">
                <a:tc>
                  <a:txBody>
                    <a:bodyPr/>
                    <a:lstStyle/>
                    <a:p>
                      <a:r>
                        <a:rPr lang="en-GB" sz="1600" dirty="0"/>
                        <a:t>Negative</a:t>
                      </a:r>
                    </a:p>
                  </a:txBody>
                  <a:tcPr>
                    <a:solidFill>
                      <a:schemeClr val="accent1">
                        <a:lumMod val="60000"/>
                        <a:lumOff val="40000"/>
                      </a:schemeClr>
                    </a:solidFill>
                  </a:tcPr>
                </a:tc>
                <a:tc>
                  <a:txBody>
                    <a:bodyPr/>
                    <a:lstStyle/>
                    <a:p>
                      <a:r>
                        <a:rPr lang="en-GB" sz="1600" dirty="0"/>
                        <a:t>15%</a:t>
                      </a:r>
                    </a:p>
                  </a:txBody>
                  <a:tcPr>
                    <a:solidFill>
                      <a:schemeClr val="accent1">
                        <a:lumMod val="60000"/>
                        <a:lumOff val="40000"/>
                      </a:schemeClr>
                    </a:solidFill>
                  </a:tcPr>
                </a:tc>
                <a:extLst>
                  <a:ext uri="{0D108BD9-81ED-4DB2-BD59-A6C34878D82A}">
                    <a16:rowId xmlns:a16="http://schemas.microsoft.com/office/drawing/2014/main" val="307744977"/>
                  </a:ext>
                </a:extLst>
              </a:tr>
              <a:tr h="370840">
                <a:tc>
                  <a:txBody>
                    <a:bodyPr/>
                    <a:lstStyle/>
                    <a:p>
                      <a:r>
                        <a:rPr lang="en-GB" sz="1600" dirty="0"/>
                        <a:t>Neutral</a:t>
                      </a:r>
                    </a:p>
                  </a:txBody>
                  <a:tcPr>
                    <a:solidFill>
                      <a:schemeClr val="tx1">
                        <a:lumMod val="20000"/>
                        <a:lumOff val="80000"/>
                      </a:schemeClr>
                    </a:solidFill>
                  </a:tcPr>
                </a:tc>
                <a:tc>
                  <a:txBody>
                    <a:bodyPr/>
                    <a:lstStyle/>
                    <a:p>
                      <a:r>
                        <a:rPr lang="en-GB" sz="1600" dirty="0"/>
                        <a:t>29%</a:t>
                      </a:r>
                    </a:p>
                  </a:txBody>
                  <a:tcPr>
                    <a:solidFill>
                      <a:schemeClr val="tx1">
                        <a:lumMod val="20000"/>
                        <a:lumOff val="80000"/>
                      </a:schemeClr>
                    </a:solidFill>
                  </a:tcPr>
                </a:tc>
                <a:extLst>
                  <a:ext uri="{0D108BD9-81ED-4DB2-BD59-A6C34878D82A}">
                    <a16:rowId xmlns:a16="http://schemas.microsoft.com/office/drawing/2014/main" val="586783200"/>
                  </a:ext>
                </a:extLst>
              </a:tr>
            </a:tbl>
          </a:graphicData>
        </a:graphic>
      </p:graphicFrame>
      <p:sp>
        <p:nvSpPr>
          <p:cNvPr id="26" name="Rectangle 25">
            <a:extLst>
              <a:ext uri="{FF2B5EF4-FFF2-40B4-BE49-F238E27FC236}">
                <a16:creationId xmlns:a16="http://schemas.microsoft.com/office/drawing/2014/main" id="{6BE0BEC7-C480-704E-F667-C3302FA179E1}"/>
              </a:ext>
            </a:extLst>
          </p:cNvPr>
          <p:cNvSpPr/>
          <p:nvPr/>
        </p:nvSpPr>
        <p:spPr>
          <a:xfrm>
            <a:off x="390732" y="3400507"/>
            <a:ext cx="5976000" cy="50628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7" name="Text Placeholder 11">
            <a:extLst>
              <a:ext uri="{FF2B5EF4-FFF2-40B4-BE49-F238E27FC236}">
                <a16:creationId xmlns:a16="http://schemas.microsoft.com/office/drawing/2014/main" id="{149B0C2A-4A0C-E0CA-195F-57F79884D5C8}"/>
              </a:ext>
            </a:extLst>
          </p:cNvPr>
          <p:cNvSpPr txBox="1">
            <a:spLocks/>
          </p:cNvSpPr>
          <p:nvPr/>
        </p:nvSpPr>
        <p:spPr>
          <a:xfrm>
            <a:off x="1674288" y="3520428"/>
            <a:ext cx="4752000" cy="216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chemeClr val="tx1"/>
                </a:solidFill>
                <a:latin typeface="+mj-lt"/>
                <a:cs typeface="Poppins" pitchFamily="2" charset="77"/>
              </a:rPr>
              <a:t>Questions we asked residents</a:t>
            </a:r>
          </a:p>
        </p:txBody>
      </p:sp>
      <p:sp>
        <p:nvSpPr>
          <p:cNvPr id="28" name="Content Placeholder 42">
            <a:extLst>
              <a:ext uri="{FF2B5EF4-FFF2-40B4-BE49-F238E27FC236}">
                <a16:creationId xmlns:a16="http://schemas.microsoft.com/office/drawing/2014/main" id="{05CF555C-CCF1-16BA-C772-1E4B9F71F297}"/>
              </a:ext>
            </a:extLst>
          </p:cNvPr>
          <p:cNvSpPr txBox="1">
            <a:spLocks/>
          </p:cNvSpPr>
          <p:nvPr/>
        </p:nvSpPr>
        <p:spPr>
          <a:xfrm>
            <a:off x="1706436" y="3856348"/>
            <a:ext cx="4314852" cy="1638745"/>
          </a:xfrm>
          <a:prstGeom prst="rect">
            <a:avLst/>
          </a:prstGeom>
        </p:spPr>
        <p:txBody>
          <a:bodyPr vert="horz" lIns="0" tIns="0" rIns="0" bIns="0" numCol="1" spcCol="360000" rtlCol="0" anchor="t" anchorCtr="0">
            <a:noAutofit/>
          </a:bodyPr>
          <a:lstStyle>
            <a:lvl1pPr marL="0" indent="0" algn="l" defTabSz="914400" rtl="0" eaLnBrk="1" latinLnBrk="0" hangingPunct="1">
              <a:lnSpc>
                <a:spcPts val="900"/>
              </a:lnSpc>
              <a:spcBef>
                <a:spcPts val="0"/>
              </a:spcBef>
              <a:spcAft>
                <a:spcPts val="0"/>
              </a:spcAft>
              <a:buFont typeface="Arial" pitchFamily="34" charset="0"/>
              <a:buNone/>
              <a:defRPr sz="1000" b="0" kern="1200">
                <a:solidFill>
                  <a:schemeClr val="tx1"/>
                </a:solidFill>
                <a:latin typeface="+mn-lt"/>
                <a:ea typeface="+mn-ea"/>
                <a:cs typeface="+mn-cs"/>
              </a:defRPr>
            </a:lvl1pPr>
            <a:lvl2pPr marL="0" indent="0" algn="l" defTabSz="914400" rtl="0" eaLnBrk="1" latinLnBrk="0" hangingPunct="1">
              <a:lnSpc>
                <a:spcPts val="2100"/>
              </a:lnSpc>
              <a:spcBef>
                <a:spcPts val="0"/>
              </a:spcBef>
              <a:spcAft>
                <a:spcPts val="300"/>
              </a:spcAft>
              <a:buClr>
                <a:schemeClr val="tx1"/>
              </a:buClr>
              <a:buSzPct val="120000"/>
              <a:buFont typeface="Arial" pitchFamily="34" charset="0"/>
              <a:buNone/>
              <a:defRPr sz="1800" b="1" kern="1200">
                <a:solidFill>
                  <a:schemeClr val="accent1"/>
                </a:solidFill>
                <a:latin typeface="+mn-lt"/>
                <a:ea typeface="+mn-ea"/>
                <a:cs typeface="+mn-cs"/>
              </a:defRPr>
            </a:lvl2pPr>
            <a:lvl3pPr marL="0" indent="0" algn="l" defTabSz="914400" rtl="0" eaLnBrk="1" latinLnBrk="0" hangingPunct="1">
              <a:lnSpc>
                <a:spcPts val="1200"/>
              </a:lnSpc>
              <a:spcBef>
                <a:spcPts val="0"/>
              </a:spcBef>
              <a:spcAft>
                <a:spcPts val="0"/>
              </a:spcAft>
              <a:buClr>
                <a:schemeClr val="tx1"/>
              </a:buClr>
              <a:buSzPct val="120000"/>
              <a:buFont typeface="Arial" pitchFamily="34" charset="0"/>
              <a:buNone/>
              <a:defRPr sz="1200" b="0" kern="1200">
                <a:solidFill>
                  <a:schemeClr val="tx1"/>
                </a:solidFill>
                <a:latin typeface="+mn-lt"/>
                <a:ea typeface="+mn-ea"/>
                <a:cs typeface="+mn-cs"/>
              </a:defRPr>
            </a:lvl3pPr>
            <a:lvl4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4pPr>
            <a:lvl5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sz="1200" dirty="0"/>
              <a:t>As part of our new patient experience approach, we asked residents a series of questions which would help us better understand experiences of access and quality. </a:t>
            </a:r>
          </a:p>
          <a:p>
            <a:endParaRPr lang="en-GB" sz="1200" dirty="0"/>
          </a:p>
          <a:p>
            <a:r>
              <a:rPr lang="en-GB" sz="1200" dirty="0"/>
              <a:t>The questions we asked were:</a:t>
            </a:r>
          </a:p>
          <a:p>
            <a:r>
              <a:rPr lang="en-GB" sz="1200" dirty="0"/>
              <a:t> </a:t>
            </a:r>
          </a:p>
          <a:p>
            <a:r>
              <a:rPr lang="en-GB" sz="1200" dirty="0">
                <a:solidFill>
                  <a:schemeClr val="accent1"/>
                </a:solidFill>
              </a:rPr>
              <a:t>Q1)  How do you find getting an appointment?</a:t>
            </a:r>
            <a:br>
              <a:rPr lang="en-GB" sz="1200" dirty="0">
                <a:solidFill>
                  <a:schemeClr val="accent1"/>
                </a:solidFill>
              </a:rPr>
            </a:br>
            <a:endParaRPr lang="en-GB" sz="1200" dirty="0">
              <a:solidFill>
                <a:schemeClr val="accent1"/>
              </a:solidFill>
            </a:endParaRPr>
          </a:p>
          <a:p>
            <a:pPr>
              <a:lnSpc>
                <a:spcPct val="100000"/>
              </a:lnSpc>
            </a:pPr>
            <a:r>
              <a:rPr lang="en-GB" sz="1200" dirty="0">
                <a:solidFill>
                  <a:schemeClr val="accent1"/>
                </a:solidFill>
              </a:rPr>
              <a:t>Q2) How do you find getting through to someone at your GP practice on the phone?</a:t>
            </a:r>
            <a:br>
              <a:rPr lang="en-GB" sz="1200" dirty="0">
                <a:solidFill>
                  <a:schemeClr val="accent1"/>
                </a:solidFill>
              </a:rPr>
            </a:br>
            <a:endParaRPr lang="en-GB" sz="1200" dirty="0">
              <a:solidFill>
                <a:schemeClr val="accent1"/>
              </a:solidFill>
            </a:endParaRPr>
          </a:p>
          <a:p>
            <a:r>
              <a:rPr lang="en-GB" sz="1200" dirty="0">
                <a:solidFill>
                  <a:schemeClr val="accent1"/>
                </a:solidFill>
              </a:rPr>
              <a:t>Q3) How do you find the quality of online consultations?</a:t>
            </a:r>
            <a:br>
              <a:rPr lang="en-GB" sz="1200" dirty="0">
                <a:solidFill>
                  <a:schemeClr val="accent1"/>
                </a:solidFill>
              </a:rPr>
            </a:br>
            <a:endParaRPr lang="en-GB" sz="1200" dirty="0">
              <a:solidFill>
                <a:schemeClr val="accent1"/>
              </a:solidFill>
            </a:endParaRPr>
          </a:p>
          <a:p>
            <a:pPr>
              <a:lnSpc>
                <a:spcPct val="100000"/>
              </a:lnSpc>
            </a:pPr>
            <a:r>
              <a:rPr lang="en-GB" sz="1200" dirty="0">
                <a:solidFill>
                  <a:schemeClr val="accent1"/>
                </a:solidFill>
              </a:rPr>
              <a:t>Q4) How do you find the quality of telephone consultations?</a:t>
            </a:r>
            <a:br>
              <a:rPr lang="en-GB" sz="1200" dirty="0">
                <a:solidFill>
                  <a:schemeClr val="accent1"/>
                </a:solidFill>
              </a:rPr>
            </a:br>
            <a:endParaRPr lang="en-GB" sz="1200" dirty="0">
              <a:solidFill>
                <a:schemeClr val="accent1"/>
              </a:solidFill>
            </a:endParaRPr>
          </a:p>
          <a:p>
            <a:r>
              <a:rPr lang="en-GB" sz="1200" dirty="0">
                <a:solidFill>
                  <a:schemeClr val="accent1"/>
                </a:solidFill>
              </a:rPr>
              <a:t>Q5) How did you find the attitudes of staff at the service?</a:t>
            </a:r>
            <a:br>
              <a:rPr lang="en-GB" sz="1200" dirty="0">
                <a:solidFill>
                  <a:schemeClr val="accent1"/>
                </a:solidFill>
              </a:rPr>
            </a:br>
            <a:endParaRPr lang="en-GB" sz="1200" dirty="0">
              <a:solidFill>
                <a:schemeClr val="accent1"/>
              </a:solidFill>
            </a:endParaRPr>
          </a:p>
          <a:p>
            <a:pPr>
              <a:lnSpc>
                <a:spcPct val="100000"/>
              </a:lnSpc>
            </a:pPr>
            <a:r>
              <a:rPr lang="en-GB" sz="1200" dirty="0">
                <a:solidFill>
                  <a:schemeClr val="accent1"/>
                </a:solidFill>
              </a:rPr>
              <a:t>Q6) How would you rate the quality of treatment and care received?</a:t>
            </a:r>
          </a:p>
          <a:p>
            <a:endParaRPr lang="en-GB" sz="1200" dirty="0">
              <a:solidFill>
                <a:schemeClr val="accent1"/>
              </a:solidFill>
            </a:endParaRPr>
          </a:p>
          <a:p>
            <a:pPr>
              <a:lnSpc>
                <a:spcPct val="100000"/>
              </a:lnSpc>
            </a:pPr>
            <a:r>
              <a:rPr lang="en-GB" sz="1200" dirty="0"/>
              <a:t>Please note that for Question 1 and 2 the options we provided matched those of the national GP Patient Survey  </a:t>
            </a:r>
            <a:r>
              <a:rPr lang="en-GB" sz="1200" dirty="0">
                <a:solidFill>
                  <a:srgbClr val="D83C8E"/>
                </a:solidFill>
              </a:rPr>
              <a:t>(Very Easy – Not at All Easy ) </a:t>
            </a:r>
            <a:r>
              <a:rPr lang="en-GB" sz="1200" dirty="0">
                <a:solidFill>
                  <a:srgbClr val="004C6B"/>
                </a:solidFill>
              </a:rPr>
              <a:t>to allow our data to be comparable with the NHS data.</a:t>
            </a:r>
          </a:p>
          <a:p>
            <a:pPr>
              <a:lnSpc>
                <a:spcPct val="100000"/>
              </a:lnSpc>
            </a:pPr>
            <a:endParaRPr lang="en-GB" sz="1200" dirty="0">
              <a:solidFill>
                <a:srgbClr val="004C6B"/>
              </a:solidFill>
            </a:endParaRPr>
          </a:p>
          <a:p>
            <a:pPr>
              <a:lnSpc>
                <a:spcPct val="100000"/>
              </a:lnSpc>
            </a:pPr>
            <a:r>
              <a:rPr lang="en-GB" sz="1200" dirty="0">
                <a:solidFill>
                  <a:srgbClr val="004C6B"/>
                </a:solidFill>
              </a:rPr>
              <a:t>Participants were asked to choose between 1-5* </a:t>
            </a:r>
            <a:r>
              <a:rPr lang="en-GB" sz="1200" dirty="0">
                <a:solidFill>
                  <a:srgbClr val="D83C8E"/>
                </a:solidFill>
              </a:rPr>
              <a:t>(Very Poor – Very Good)</a:t>
            </a:r>
          </a:p>
          <a:p>
            <a:pPr>
              <a:lnSpc>
                <a:spcPct val="100000"/>
              </a:lnSpc>
            </a:pPr>
            <a:endParaRPr lang="en-GB" sz="1100" dirty="0"/>
          </a:p>
          <a:p>
            <a:endParaRPr lang="en-GB" sz="1100" dirty="0"/>
          </a:p>
        </p:txBody>
      </p:sp>
      <p:pic>
        <p:nvPicPr>
          <p:cNvPr id="29" name="Picture 28" descr="P6-Icon-Care.png">
            <a:extLst>
              <a:ext uri="{FF2B5EF4-FFF2-40B4-BE49-F238E27FC236}">
                <a16:creationId xmlns:a16="http://schemas.microsoft.com/office/drawing/2014/main" id="{E989547C-383E-A877-0B62-E2236F5F069C}"/>
              </a:ext>
            </a:extLst>
          </p:cNvPr>
          <p:cNvPicPr>
            <a:picLocks noChangeAspect="1"/>
          </p:cNvPicPr>
          <p:nvPr/>
        </p:nvPicPr>
        <p:blipFill>
          <a:blip r:embed="rId2" cstate="print"/>
          <a:stretch>
            <a:fillRect/>
          </a:stretch>
        </p:blipFill>
        <p:spPr>
          <a:xfrm>
            <a:off x="276889" y="3548130"/>
            <a:ext cx="1456955" cy="1456955"/>
          </a:xfrm>
          <a:prstGeom prst="rect">
            <a:avLst/>
          </a:prstGeom>
        </p:spPr>
      </p:pic>
    </p:spTree>
    <p:extLst>
      <p:ext uri="{BB962C8B-B14F-4D97-AF65-F5344CB8AC3E}">
        <p14:creationId xmlns:p14="http://schemas.microsoft.com/office/powerpoint/2010/main" val="350991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0E428C8-5F14-44C2-F6F5-E67C406B3676}"/>
              </a:ext>
            </a:extLst>
          </p:cNvPr>
          <p:cNvSpPr/>
          <p:nvPr/>
        </p:nvSpPr>
        <p:spPr>
          <a:xfrm>
            <a:off x="444108" y="2072680"/>
            <a:ext cx="5969784" cy="25922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30" name="Text Placeholder 29"/>
          <p:cNvSpPr>
            <a:spLocks noGrp="1"/>
          </p:cNvSpPr>
          <p:nvPr>
            <p:ph type="body" sz="quarter" idx="22"/>
          </p:nvPr>
        </p:nvSpPr>
        <p:spPr>
          <a:xfrm>
            <a:off x="424323" y="758961"/>
            <a:ext cx="6322224" cy="458184"/>
          </a:xfrm>
        </p:spPr>
        <p:txBody>
          <a:bodyPr/>
          <a:lstStyle/>
          <a:p>
            <a:r>
              <a:rPr lang="en-GB" sz="3200" dirty="0">
                <a:solidFill>
                  <a:schemeClr val="tx1"/>
                </a:solidFill>
              </a:rPr>
              <a:t>Access and Quality Questions</a:t>
            </a: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16</a:t>
            </a:fld>
            <a:endParaRPr lang="en-GB" noProof="0"/>
          </a:p>
        </p:txBody>
      </p:sp>
      <p:sp>
        <p:nvSpPr>
          <p:cNvPr id="11" name="Text Placeholder 10"/>
          <p:cNvSpPr>
            <a:spLocks noGrp="1"/>
          </p:cNvSpPr>
          <p:nvPr>
            <p:ph type="body" sz="quarter" idx="14"/>
          </p:nvPr>
        </p:nvSpPr>
        <p:spPr>
          <a:xfrm>
            <a:off x="424323" y="1520688"/>
            <a:ext cx="4752000" cy="216000"/>
          </a:xfrm>
        </p:spPr>
        <p:txBody>
          <a:bodyPr/>
          <a:lstStyle/>
          <a:p>
            <a:r>
              <a:rPr lang="en-GB" dirty="0">
                <a:latin typeface="Poppins" pitchFamily="2" charset="77"/>
                <a:cs typeface="Poppins" pitchFamily="2" charset="77"/>
              </a:rPr>
              <a:t> </a:t>
            </a:r>
            <a:r>
              <a:rPr lang="en-GB" sz="1600" dirty="0">
                <a:latin typeface="Poppins" pitchFamily="2" charset="77"/>
                <a:cs typeface="Poppins" pitchFamily="2" charset="77"/>
              </a:rPr>
              <a:t>Q1) How do you find getting an appointment?</a:t>
            </a:r>
          </a:p>
        </p:txBody>
      </p:sp>
      <p:graphicFrame>
        <p:nvGraphicFramePr>
          <p:cNvPr id="6" name="Chart 5">
            <a:extLst>
              <a:ext uri="{FF2B5EF4-FFF2-40B4-BE49-F238E27FC236}">
                <a16:creationId xmlns:a16="http://schemas.microsoft.com/office/drawing/2014/main" id="{F48D0BD4-6FB9-C086-EA69-77829F7074C1}"/>
              </a:ext>
            </a:extLst>
          </p:cNvPr>
          <p:cNvGraphicFramePr/>
          <p:nvPr>
            <p:extLst>
              <p:ext uri="{D42A27DB-BD31-4B8C-83A1-F6EECF244321}">
                <p14:modId xmlns:p14="http://schemas.microsoft.com/office/powerpoint/2010/main" val="3602433169"/>
              </p:ext>
            </p:extLst>
          </p:nvPr>
        </p:nvGraphicFramePr>
        <p:xfrm>
          <a:off x="444108" y="2089932"/>
          <a:ext cx="2802243" cy="2647044"/>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Placeholder 10">
            <a:extLst>
              <a:ext uri="{FF2B5EF4-FFF2-40B4-BE49-F238E27FC236}">
                <a16:creationId xmlns:a16="http://schemas.microsoft.com/office/drawing/2014/main" id="{E22F32B8-C0C6-3732-A1F3-624651A55934}"/>
              </a:ext>
            </a:extLst>
          </p:cNvPr>
          <p:cNvSpPr txBox="1">
            <a:spLocks/>
          </p:cNvSpPr>
          <p:nvPr/>
        </p:nvSpPr>
        <p:spPr>
          <a:xfrm>
            <a:off x="447943" y="5476937"/>
            <a:ext cx="5935116" cy="112976"/>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chemeClr val="accent1"/>
                </a:solidFill>
                <a:latin typeface="+mj-lt"/>
              </a:rPr>
              <a:t>Q2) How do you find getting through to someone at your GP practice on the phone?</a:t>
            </a:r>
            <a:endParaRPr lang="en-GB" sz="1600" dirty="0">
              <a:latin typeface="+mj-lt"/>
              <a:cs typeface="Poppins" pitchFamily="2" charset="77"/>
            </a:endParaRPr>
          </a:p>
        </p:txBody>
      </p:sp>
      <p:graphicFrame>
        <p:nvGraphicFramePr>
          <p:cNvPr id="3" name="Table 20">
            <a:extLst>
              <a:ext uri="{FF2B5EF4-FFF2-40B4-BE49-F238E27FC236}">
                <a16:creationId xmlns:a16="http://schemas.microsoft.com/office/drawing/2014/main" id="{B11D53C4-A1F3-C102-726A-EB579A438F0E}"/>
              </a:ext>
            </a:extLst>
          </p:cNvPr>
          <p:cNvGraphicFramePr>
            <a:graphicFrameLocks noGrp="1"/>
          </p:cNvGraphicFramePr>
          <p:nvPr>
            <p:extLst>
              <p:ext uri="{D42A27DB-BD31-4B8C-83A1-F6EECF244321}">
                <p14:modId xmlns:p14="http://schemas.microsoft.com/office/powerpoint/2010/main" val="1717861351"/>
              </p:ext>
            </p:extLst>
          </p:nvPr>
        </p:nvGraphicFramePr>
        <p:xfrm>
          <a:off x="3348831" y="2072680"/>
          <a:ext cx="3090060" cy="2605210"/>
        </p:xfrm>
        <a:graphic>
          <a:graphicData uri="http://schemas.openxmlformats.org/drawingml/2006/table">
            <a:tbl>
              <a:tblPr firstRow="1" bandRow="1">
                <a:tableStyleId>{5C22544A-7EE6-4342-B048-85BDC9FD1C3A}</a:tableStyleId>
              </a:tblPr>
              <a:tblGrid>
                <a:gridCol w="618012">
                  <a:extLst>
                    <a:ext uri="{9D8B030D-6E8A-4147-A177-3AD203B41FA5}">
                      <a16:colId xmlns:a16="http://schemas.microsoft.com/office/drawing/2014/main" val="3967895932"/>
                    </a:ext>
                  </a:extLst>
                </a:gridCol>
                <a:gridCol w="618012">
                  <a:extLst>
                    <a:ext uri="{9D8B030D-6E8A-4147-A177-3AD203B41FA5}">
                      <a16:colId xmlns:a16="http://schemas.microsoft.com/office/drawing/2014/main" val="1550443783"/>
                    </a:ext>
                  </a:extLst>
                </a:gridCol>
                <a:gridCol w="618012">
                  <a:extLst>
                    <a:ext uri="{9D8B030D-6E8A-4147-A177-3AD203B41FA5}">
                      <a16:colId xmlns:a16="http://schemas.microsoft.com/office/drawing/2014/main" val="2646888535"/>
                    </a:ext>
                  </a:extLst>
                </a:gridCol>
                <a:gridCol w="618012">
                  <a:extLst>
                    <a:ext uri="{9D8B030D-6E8A-4147-A177-3AD203B41FA5}">
                      <a16:colId xmlns:a16="http://schemas.microsoft.com/office/drawing/2014/main" val="749511348"/>
                    </a:ext>
                  </a:extLst>
                </a:gridCol>
                <a:gridCol w="618012">
                  <a:extLst>
                    <a:ext uri="{9D8B030D-6E8A-4147-A177-3AD203B41FA5}">
                      <a16:colId xmlns:a16="http://schemas.microsoft.com/office/drawing/2014/main" val="3524598424"/>
                    </a:ext>
                  </a:extLst>
                </a:gridCol>
              </a:tblGrid>
              <a:tr h="372172">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1837364880"/>
                  </a:ext>
                </a:extLst>
              </a:tr>
              <a:tr h="465216">
                <a:tc>
                  <a:txBody>
                    <a:bodyPr/>
                    <a:lstStyle/>
                    <a:p>
                      <a:r>
                        <a:rPr lang="en-GB" sz="1200" dirty="0"/>
                        <a:t>Very Easy</a:t>
                      </a:r>
                    </a:p>
                  </a:txBody>
                  <a:tcPr/>
                </a:tc>
                <a:tc>
                  <a:txBody>
                    <a:bodyPr/>
                    <a:lstStyle/>
                    <a:p>
                      <a:pPr algn="ctr"/>
                      <a:r>
                        <a:rPr lang="en-GB" sz="1200" dirty="0"/>
                        <a:t>11%</a:t>
                      </a:r>
                    </a:p>
                  </a:txBody>
                  <a:tcPr/>
                </a:tc>
                <a:tc>
                  <a:txBody>
                    <a:bodyPr/>
                    <a:lstStyle/>
                    <a:p>
                      <a:pPr algn="ctr"/>
                      <a:r>
                        <a:rPr lang="en-GB" sz="1200"/>
                        <a:t>12%</a:t>
                      </a:r>
                      <a:endParaRPr lang="en-GB" sz="1200" dirty="0"/>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666215708"/>
                  </a:ext>
                </a:extLst>
              </a:tr>
              <a:tr h="465216">
                <a:tc>
                  <a:txBody>
                    <a:bodyPr/>
                    <a:lstStyle/>
                    <a:p>
                      <a:r>
                        <a:rPr lang="en-GB" sz="1200" dirty="0"/>
                        <a:t>Fairly Easy</a:t>
                      </a:r>
                    </a:p>
                  </a:txBody>
                  <a:tcPr/>
                </a:tc>
                <a:tc>
                  <a:txBody>
                    <a:bodyPr/>
                    <a:lstStyle/>
                    <a:p>
                      <a:pPr algn="ctr"/>
                      <a:r>
                        <a:rPr lang="en-GB" sz="1200" dirty="0"/>
                        <a:t>37%</a:t>
                      </a:r>
                    </a:p>
                  </a:txBody>
                  <a:tcPr/>
                </a:tc>
                <a:tc>
                  <a:txBody>
                    <a:bodyPr/>
                    <a:lstStyle/>
                    <a:p>
                      <a:pPr algn="ctr"/>
                      <a:r>
                        <a:rPr lang="en-GB" sz="1200" dirty="0"/>
                        <a:t>36%</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967589"/>
                  </a:ext>
                </a:extLst>
              </a:tr>
              <a:tr h="651303">
                <a:tc>
                  <a:txBody>
                    <a:bodyPr/>
                    <a:lstStyle/>
                    <a:p>
                      <a:r>
                        <a:rPr lang="en-GB" sz="1200" dirty="0"/>
                        <a:t>Not Very Easy</a:t>
                      </a:r>
                    </a:p>
                  </a:txBody>
                  <a:tcPr/>
                </a:tc>
                <a:tc>
                  <a:txBody>
                    <a:bodyPr/>
                    <a:lstStyle/>
                    <a:p>
                      <a:pPr algn="ctr"/>
                      <a:r>
                        <a:rPr lang="en-GB" sz="1200" dirty="0"/>
                        <a:t>29%</a:t>
                      </a:r>
                    </a:p>
                  </a:txBody>
                  <a:tcPr/>
                </a:tc>
                <a:tc>
                  <a:txBody>
                    <a:bodyPr/>
                    <a:lstStyle/>
                    <a:p>
                      <a:pPr algn="ctr"/>
                      <a:r>
                        <a:rPr lang="en-GB" sz="1200" dirty="0"/>
                        <a:t>34%</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803751443"/>
                  </a:ext>
                </a:extLst>
              </a:tr>
              <a:tr h="651303">
                <a:tc>
                  <a:txBody>
                    <a:bodyPr/>
                    <a:lstStyle/>
                    <a:p>
                      <a:r>
                        <a:rPr lang="en-GB" sz="1200" dirty="0"/>
                        <a:t>Not At All Easy</a:t>
                      </a:r>
                    </a:p>
                  </a:txBody>
                  <a:tcPr/>
                </a:tc>
                <a:tc>
                  <a:txBody>
                    <a:bodyPr/>
                    <a:lstStyle/>
                    <a:p>
                      <a:pPr algn="ctr"/>
                      <a:r>
                        <a:rPr lang="en-GB" sz="1200" dirty="0"/>
                        <a:t>23%</a:t>
                      </a:r>
                    </a:p>
                  </a:txBody>
                  <a:tcPr/>
                </a:tc>
                <a:tc>
                  <a:txBody>
                    <a:bodyPr/>
                    <a:lstStyle/>
                    <a:p>
                      <a:pPr algn="ctr"/>
                      <a:r>
                        <a:rPr lang="en-GB" sz="1200" dirty="0"/>
                        <a:t>18%</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324218753"/>
                  </a:ext>
                </a:extLst>
              </a:tr>
            </a:tbl>
          </a:graphicData>
        </a:graphic>
      </p:graphicFrame>
      <p:graphicFrame>
        <p:nvGraphicFramePr>
          <p:cNvPr id="4" name="Table 20">
            <a:extLst>
              <a:ext uri="{FF2B5EF4-FFF2-40B4-BE49-F238E27FC236}">
                <a16:creationId xmlns:a16="http://schemas.microsoft.com/office/drawing/2014/main" id="{59EA29FA-CDFB-AC03-C44C-8629B330FD48}"/>
              </a:ext>
            </a:extLst>
          </p:cNvPr>
          <p:cNvGraphicFramePr>
            <a:graphicFrameLocks noGrp="1"/>
          </p:cNvGraphicFramePr>
          <p:nvPr>
            <p:extLst>
              <p:ext uri="{D42A27DB-BD31-4B8C-83A1-F6EECF244321}">
                <p14:modId xmlns:p14="http://schemas.microsoft.com/office/powerpoint/2010/main" val="3737437491"/>
              </p:ext>
            </p:extLst>
          </p:nvPr>
        </p:nvGraphicFramePr>
        <p:xfrm>
          <a:off x="3475045" y="6187717"/>
          <a:ext cx="2988615" cy="2560320"/>
        </p:xfrm>
        <a:graphic>
          <a:graphicData uri="http://schemas.openxmlformats.org/drawingml/2006/table">
            <a:tbl>
              <a:tblPr firstRow="1" bandRow="1">
                <a:tableStyleId>{5C22544A-7EE6-4342-B048-85BDC9FD1C3A}</a:tableStyleId>
              </a:tblPr>
              <a:tblGrid>
                <a:gridCol w="597723">
                  <a:extLst>
                    <a:ext uri="{9D8B030D-6E8A-4147-A177-3AD203B41FA5}">
                      <a16:colId xmlns:a16="http://schemas.microsoft.com/office/drawing/2014/main" val="3967895932"/>
                    </a:ext>
                  </a:extLst>
                </a:gridCol>
                <a:gridCol w="597723">
                  <a:extLst>
                    <a:ext uri="{9D8B030D-6E8A-4147-A177-3AD203B41FA5}">
                      <a16:colId xmlns:a16="http://schemas.microsoft.com/office/drawing/2014/main" val="1550443783"/>
                    </a:ext>
                  </a:extLst>
                </a:gridCol>
                <a:gridCol w="597723">
                  <a:extLst>
                    <a:ext uri="{9D8B030D-6E8A-4147-A177-3AD203B41FA5}">
                      <a16:colId xmlns:a16="http://schemas.microsoft.com/office/drawing/2014/main" val="2646888535"/>
                    </a:ext>
                  </a:extLst>
                </a:gridCol>
                <a:gridCol w="597723">
                  <a:extLst>
                    <a:ext uri="{9D8B030D-6E8A-4147-A177-3AD203B41FA5}">
                      <a16:colId xmlns:a16="http://schemas.microsoft.com/office/drawing/2014/main" val="749511348"/>
                    </a:ext>
                  </a:extLst>
                </a:gridCol>
                <a:gridCol w="597723">
                  <a:extLst>
                    <a:ext uri="{9D8B030D-6E8A-4147-A177-3AD203B41FA5}">
                      <a16:colId xmlns:a16="http://schemas.microsoft.com/office/drawing/2014/main" val="3524598424"/>
                    </a:ext>
                  </a:extLst>
                </a:gridCol>
              </a:tblGrid>
              <a:tr h="322610">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1837364880"/>
                  </a:ext>
                </a:extLst>
              </a:tr>
              <a:tr h="403263">
                <a:tc>
                  <a:txBody>
                    <a:bodyPr/>
                    <a:lstStyle/>
                    <a:p>
                      <a:r>
                        <a:rPr lang="en-GB" sz="1200" dirty="0"/>
                        <a:t>Very Easy</a:t>
                      </a:r>
                    </a:p>
                  </a:txBody>
                  <a:tcPr/>
                </a:tc>
                <a:tc>
                  <a:txBody>
                    <a:bodyPr/>
                    <a:lstStyle/>
                    <a:p>
                      <a:pPr algn="ctr"/>
                      <a:r>
                        <a:rPr lang="en-GB" sz="1200" dirty="0"/>
                        <a:t>9%</a:t>
                      </a:r>
                    </a:p>
                  </a:txBody>
                  <a:tcPr/>
                </a:tc>
                <a:tc>
                  <a:txBody>
                    <a:bodyPr/>
                    <a:lstStyle/>
                    <a:p>
                      <a:pPr algn="ctr"/>
                      <a:r>
                        <a:rPr lang="en-GB" sz="1200" dirty="0"/>
                        <a:t>8%</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666215708"/>
                  </a:ext>
                </a:extLst>
              </a:tr>
              <a:tr h="403263">
                <a:tc>
                  <a:txBody>
                    <a:bodyPr/>
                    <a:lstStyle/>
                    <a:p>
                      <a:r>
                        <a:rPr lang="en-GB" sz="1200" dirty="0"/>
                        <a:t>Fairly Easy</a:t>
                      </a:r>
                    </a:p>
                  </a:txBody>
                  <a:tcPr/>
                </a:tc>
                <a:tc>
                  <a:txBody>
                    <a:bodyPr/>
                    <a:lstStyle/>
                    <a:p>
                      <a:pPr algn="ctr"/>
                      <a:r>
                        <a:rPr lang="en-GB" sz="1200" dirty="0"/>
                        <a:t>32%</a:t>
                      </a:r>
                    </a:p>
                  </a:txBody>
                  <a:tcPr/>
                </a:tc>
                <a:tc>
                  <a:txBody>
                    <a:bodyPr/>
                    <a:lstStyle/>
                    <a:p>
                      <a:pPr algn="ctr"/>
                      <a:r>
                        <a:rPr lang="en-GB" sz="1200" dirty="0"/>
                        <a:t>35%</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967589"/>
                  </a:ext>
                </a:extLst>
              </a:tr>
              <a:tr h="564568">
                <a:tc>
                  <a:txBody>
                    <a:bodyPr/>
                    <a:lstStyle/>
                    <a:p>
                      <a:r>
                        <a:rPr lang="en-GB" sz="1200" dirty="0"/>
                        <a:t>Not Very Easy</a:t>
                      </a:r>
                    </a:p>
                  </a:txBody>
                  <a:tcPr/>
                </a:tc>
                <a:tc>
                  <a:txBody>
                    <a:bodyPr/>
                    <a:lstStyle/>
                    <a:p>
                      <a:pPr algn="ctr"/>
                      <a:r>
                        <a:rPr lang="en-GB" sz="1200" dirty="0"/>
                        <a:t>32%</a:t>
                      </a:r>
                    </a:p>
                  </a:txBody>
                  <a:tcPr/>
                </a:tc>
                <a:tc>
                  <a:txBody>
                    <a:bodyPr/>
                    <a:lstStyle/>
                    <a:p>
                      <a:pPr algn="ctr"/>
                      <a:r>
                        <a:rPr lang="en-GB" sz="1200" dirty="0"/>
                        <a:t>32%</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803751443"/>
                  </a:ext>
                </a:extLst>
              </a:tr>
              <a:tr h="564568">
                <a:tc>
                  <a:txBody>
                    <a:bodyPr/>
                    <a:lstStyle/>
                    <a:p>
                      <a:r>
                        <a:rPr lang="en-GB" sz="1200" dirty="0"/>
                        <a:t>Not At All Easy</a:t>
                      </a:r>
                    </a:p>
                  </a:txBody>
                  <a:tcPr/>
                </a:tc>
                <a:tc>
                  <a:txBody>
                    <a:bodyPr/>
                    <a:lstStyle/>
                    <a:p>
                      <a:pPr algn="ctr"/>
                      <a:r>
                        <a:rPr lang="en-GB" sz="1200" dirty="0"/>
                        <a:t>26%</a:t>
                      </a:r>
                    </a:p>
                  </a:txBody>
                  <a:tcPr/>
                </a:tc>
                <a:tc>
                  <a:txBody>
                    <a:bodyPr/>
                    <a:lstStyle/>
                    <a:p>
                      <a:pPr algn="ctr"/>
                      <a:r>
                        <a:rPr lang="en-GB" sz="1200" dirty="0"/>
                        <a:t>25%</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324218753"/>
                  </a:ext>
                </a:extLst>
              </a:tr>
            </a:tbl>
          </a:graphicData>
        </a:graphic>
      </p:graphicFrame>
      <p:graphicFrame>
        <p:nvGraphicFramePr>
          <p:cNvPr id="14" name="Chart 13">
            <a:extLst>
              <a:ext uri="{FF2B5EF4-FFF2-40B4-BE49-F238E27FC236}">
                <a16:creationId xmlns:a16="http://schemas.microsoft.com/office/drawing/2014/main" id="{A7C9D562-702B-E8B0-E330-D3B2E6ECB22A}"/>
              </a:ext>
            </a:extLst>
          </p:cNvPr>
          <p:cNvGraphicFramePr/>
          <p:nvPr>
            <p:extLst>
              <p:ext uri="{D42A27DB-BD31-4B8C-83A1-F6EECF244321}">
                <p14:modId xmlns:p14="http://schemas.microsoft.com/office/powerpoint/2010/main" val="2806753139"/>
              </p:ext>
            </p:extLst>
          </p:nvPr>
        </p:nvGraphicFramePr>
        <p:xfrm>
          <a:off x="482741" y="6194388"/>
          <a:ext cx="2802243" cy="26470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606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0E428C8-5F14-44C2-F6F5-E67C406B3676}"/>
              </a:ext>
            </a:extLst>
          </p:cNvPr>
          <p:cNvSpPr/>
          <p:nvPr/>
        </p:nvSpPr>
        <p:spPr>
          <a:xfrm>
            <a:off x="444108" y="1568624"/>
            <a:ext cx="5969784" cy="31091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17</a:t>
            </a:fld>
            <a:endParaRPr lang="en-GB" noProof="0"/>
          </a:p>
        </p:txBody>
      </p:sp>
      <p:sp>
        <p:nvSpPr>
          <p:cNvPr id="11" name="Text Placeholder 10"/>
          <p:cNvSpPr>
            <a:spLocks noGrp="1"/>
          </p:cNvSpPr>
          <p:nvPr>
            <p:ph type="body" sz="quarter" idx="14"/>
          </p:nvPr>
        </p:nvSpPr>
        <p:spPr>
          <a:xfrm>
            <a:off x="424322" y="776536"/>
            <a:ext cx="5568130" cy="216024"/>
          </a:xfrm>
        </p:spPr>
        <p:txBody>
          <a:bodyPr/>
          <a:lstStyle/>
          <a:p>
            <a:r>
              <a:rPr lang="en-GB" sz="1600" dirty="0">
                <a:solidFill>
                  <a:schemeClr val="tx1"/>
                </a:solidFill>
                <a:latin typeface="+mj-lt"/>
              </a:rPr>
              <a:t>Q3) How do you find the quality of online consultations?</a:t>
            </a:r>
            <a:endParaRPr lang="en-GB" sz="1600" dirty="0">
              <a:solidFill>
                <a:schemeClr val="tx1"/>
              </a:solidFill>
              <a:latin typeface="+mj-lt"/>
              <a:cs typeface="Poppins" pitchFamily="2" charset="77"/>
            </a:endParaRPr>
          </a:p>
        </p:txBody>
      </p:sp>
      <p:graphicFrame>
        <p:nvGraphicFramePr>
          <p:cNvPr id="6" name="Chart 5">
            <a:extLst>
              <a:ext uri="{FF2B5EF4-FFF2-40B4-BE49-F238E27FC236}">
                <a16:creationId xmlns:a16="http://schemas.microsoft.com/office/drawing/2014/main" id="{F48D0BD4-6FB9-C086-EA69-77829F7074C1}"/>
              </a:ext>
            </a:extLst>
          </p:cNvPr>
          <p:cNvGraphicFramePr/>
          <p:nvPr>
            <p:extLst>
              <p:ext uri="{D42A27DB-BD31-4B8C-83A1-F6EECF244321}">
                <p14:modId xmlns:p14="http://schemas.microsoft.com/office/powerpoint/2010/main" val="3601180128"/>
              </p:ext>
            </p:extLst>
          </p:nvPr>
        </p:nvGraphicFramePr>
        <p:xfrm>
          <a:off x="455174" y="1568622"/>
          <a:ext cx="2802243" cy="3313155"/>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 Placeholder 10">
            <a:extLst>
              <a:ext uri="{FF2B5EF4-FFF2-40B4-BE49-F238E27FC236}">
                <a16:creationId xmlns:a16="http://schemas.microsoft.com/office/drawing/2014/main" id="{05BBA828-15FC-0687-4ACB-E3641B661E94}"/>
              </a:ext>
            </a:extLst>
          </p:cNvPr>
          <p:cNvSpPr txBox="1">
            <a:spLocks/>
          </p:cNvSpPr>
          <p:nvPr/>
        </p:nvSpPr>
        <p:spPr>
          <a:xfrm>
            <a:off x="431872" y="5175836"/>
            <a:ext cx="6097021" cy="249497"/>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chemeClr val="tx1"/>
                </a:solidFill>
                <a:latin typeface="+mj-lt"/>
              </a:rPr>
              <a:t>Q4) How do you find the quality of telephone consultations</a:t>
            </a:r>
            <a:r>
              <a:rPr lang="en-GB" dirty="0">
                <a:solidFill>
                  <a:schemeClr val="tx1"/>
                </a:solidFill>
                <a:latin typeface="+mj-lt"/>
              </a:rPr>
              <a:t>?</a:t>
            </a:r>
            <a:r>
              <a:rPr lang="en-GB" sz="1400" dirty="0">
                <a:solidFill>
                  <a:schemeClr val="accent1"/>
                </a:solidFill>
                <a:latin typeface="+mj-lt"/>
              </a:rPr>
              <a:t> </a:t>
            </a:r>
            <a:endParaRPr lang="en-GB" dirty="0">
              <a:solidFill>
                <a:schemeClr val="tx1"/>
              </a:solidFill>
              <a:latin typeface="+mj-lt"/>
              <a:cs typeface="Poppins" pitchFamily="2" charset="77"/>
            </a:endParaRPr>
          </a:p>
        </p:txBody>
      </p:sp>
      <p:graphicFrame>
        <p:nvGraphicFramePr>
          <p:cNvPr id="5" name="Table 44">
            <a:extLst>
              <a:ext uri="{FF2B5EF4-FFF2-40B4-BE49-F238E27FC236}">
                <a16:creationId xmlns:a16="http://schemas.microsoft.com/office/drawing/2014/main" id="{DE22CA5F-0176-211C-4175-8FFE834AFC9B}"/>
              </a:ext>
            </a:extLst>
          </p:cNvPr>
          <p:cNvGraphicFramePr>
            <a:graphicFrameLocks noGrp="1"/>
          </p:cNvGraphicFramePr>
          <p:nvPr>
            <p:extLst>
              <p:ext uri="{D42A27DB-BD31-4B8C-83A1-F6EECF244321}">
                <p14:modId xmlns:p14="http://schemas.microsoft.com/office/powerpoint/2010/main" val="1054472799"/>
              </p:ext>
            </p:extLst>
          </p:nvPr>
        </p:nvGraphicFramePr>
        <p:xfrm>
          <a:off x="3141106" y="1555848"/>
          <a:ext cx="3297786" cy="3121893"/>
        </p:xfrm>
        <a:graphic>
          <a:graphicData uri="http://schemas.openxmlformats.org/drawingml/2006/table">
            <a:tbl>
              <a:tblPr firstRow="1" bandRow="1">
                <a:tableStyleId>{073A0DAA-6AF3-43AB-8588-CEC1D06C72B9}</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9%</a:t>
                      </a:r>
                    </a:p>
                  </a:txBody>
                  <a:tcPr/>
                </a:tc>
                <a:tc>
                  <a:txBody>
                    <a:bodyPr/>
                    <a:lstStyle/>
                    <a:p>
                      <a:pPr algn="ctr"/>
                      <a:r>
                        <a:rPr lang="en-GB" sz="1200" dirty="0"/>
                        <a:t>10%</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34%</a:t>
                      </a:r>
                    </a:p>
                  </a:txBody>
                  <a:tcPr/>
                </a:tc>
                <a:tc>
                  <a:txBody>
                    <a:bodyPr/>
                    <a:lstStyle/>
                    <a:p>
                      <a:pPr algn="ctr"/>
                      <a:r>
                        <a:rPr lang="en-GB" sz="1200" dirty="0"/>
                        <a:t>36%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36%</a:t>
                      </a:r>
                    </a:p>
                  </a:txBody>
                  <a:tcPr/>
                </a:tc>
                <a:tc>
                  <a:txBody>
                    <a:bodyPr/>
                    <a:lstStyle/>
                    <a:p>
                      <a:pPr algn="ctr"/>
                      <a:r>
                        <a:rPr lang="en-GB" sz="1200" dirty="0"/>
                        <a:t>34%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12%</a:t>
                      </a:r>
                    </a:p>
                  </a:txBody>
                  <a:tcPr/>
                </a:tc>
                <a:tc>
                  <a:txBody>
                    <a:bodyPr/>
                    <a:lstStyle/>
                    <a:p>
                      <a:pPr algn="ctr"/>
                      <a:r>
                        <a:rPr lang="en-GB" sz="1200" dirty="0"/>
                        <a:t>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9%</a:t>
                      </a:r>
                    </a:p>
                  </a:txBody>
                  <a:tcPr/>
                </a:tc>
                <a:tc>
                  <a:txBody>
                    <a:bodyPr/>
                    <a:lstStyle/>
                    <a:p>
                      <a:pPr algn="ctr"/>
                      <a:r>
                        <a:rPr lang="en-GB" sz="12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graphicFrame>
        <p:nvGraphicFramePr>
          <p:cNvPr id="3" name="Chart 2">
            <a:extLst>
              <a:ext uri="{FF2B5EF4-FFF2-40B4-BE49-F238E27FC236}">
                <a16:creationId xmlns:a16="http://schemas.microsoft.com/office/drawing/2014/main" id="{46FBC0FB-46A7-54E5-A92E-2B9C3E530712}"/>
              </a:ext>
            </a:extLst>
          </p:cNvPr>
          <p:cNvGraphicFramePr/>
          <p:nvPr>
            <p:extLst>
              <p:ext uri="{D42A27DB-BD31-4B8C-83A1-F6EECF244321}">
                <p14:modId xmlns:p14="http://schemas.microsoft.com/office/powerpoint/2010/main" val="3986904119"/>
              </p:ext>
            </p:extLst>
          </p:nvPr>
        </p:nvGraphicFramePr>
        <p:xfrm>
          <a:off x="469618" y="5888317"/>
          <a:ext cx="2802243" cy="3313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44">
            <a:extLst>
              <a:ext uri="{FF2B5EF4-FFF2-40B4-BE49-F238E27FC236}">
                <a16:creationId xmlns:a16="http://schemas.microsoft.com/office/drawing/2014/main" id="{0EFE8947-EC1F-BF9F-F9B6-517396989C08}"/>
              </a:ext>
            </a:extLst>
          </p:cNvPr>
          <p:cNvGraphicFramePr>
            <a:graphicFrameLocks noGrp="1"/>
          </p:cNvGraphicFramePr>
          <p:nvPr>
            <p:extLst>
              <p:ext uri="{D42A27DB-BD31-4B8C-83A1-F6EECF244321}">
                <p14:modId xmlns:p14="http://schemas.microsoft.com/office/powerpoint/2010/main" val="4000052756"/>
              </p:ext>
            </p:extLst>
          </p:nvPr>
        </p:nvGraphicFramePr>
        <p:xfrm>
          <a:off x="3155550" y="5875543"/>
          <a:ext cx="3297786" cy="3121893"/>
        </p:xfrm>
        <a:graphic>
          <a:graphicData uri="http://schemas.openxmlformats.org/drawingml/2006/table">
            <a:tbl>
              <a:tblPr firstRow="1" bandRow="1">
                <a:tableStyleId>{073A0DAA-6AF3-43AB-8588-CEC1D06C72B9}</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12%</a:t>
                      </a:r>
                    </a:p>
                  </a:txBody>
                  <a:tcPr/>
                </a:tc>
                <a:tc>
                  <a:txBody>
                    <a:bodyPr/>
                    <a:lstStyle/>
                    <a:p>
                      <a:pPr algn="ctr"/>
                      <a:r>
                        <a:rPr lang="en-GB" sz="1200" dirty="0"/>
                        <a:t>12%</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40%</a:t>
                      </a:r>
                    </a:p>
                  </a:txBody>
                  <a:tcPr/>
                </a:tc>
                <a:tc>
                  <a:txBody>
                    <a:bodyPr/>
                    <a:lstStyle/>
                    <a:p>
                      <a:pPr algn="ctr"/>
                      <a:r>
                        <a:rPr lang="en-GB" sz="1200" dirty="0"/>
                        <a:t>46%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31%</a:t>
                      </a:r>
                    </a:p>
                  </a:txBody>
                  <a:tcPr/>
                </a:tc>
                <a:tc>
                  <a:txBody>
                    <a:bodyPr/>
                    <a:lstStyle/>
                    <a:p>
                      <a:pPr algn="ctr"/>
                      <a:r>
                        <a:rPr lang="en-GB" sz="1200" dirty="0"/>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11%</a:t>
                      </a:r>
                    </a:p>
                  </a:txBody>
                  <a:tcPr/>
                </a:tc>
                <a:tc>
                  <a:txBody>
                    <a:bodyPr/>
                    <a:lstStyle/>
                    <a:p>
                      <a:pPr algn="ctr"/>
                      <a:r>
                        <a:rPr lang="en-GB" sz="1200" dirty="0"/>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6%</a:t>
                      </a:r>
                    </a:p>
                  </a:txBody>
                  <a:tcPr/>
                </a:tc>
                <a:tc>
                  <a:txBody>
                    <a:bodyPr/>
                    <a:lstStyle/>
                    <a:p>
                      <a:pPr algn="ctr"/>
                      <a:r>
                        <a:rPr lang="en-GB" sz="12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spTree>
    <p:extLst>
      <p:ext uri="{BB962C8B-B14F-4D97-AF65-F5344CB8AC3E}">
        <p14:creationId xmlns:p14="http://schemas.microsoft.com/office/powerpoint/2010/main" val="372084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5A0366-9D32-6BAE-CBBB-D19E823F13F2}"/>
              </a:ext>
            </a:extLst>
          </p:cNvPr>
          <p:cNvSpPr/>
          <p:nvPr/>
        </p:nvSpPr>
        <p:spPr>
          <a:xfrm>
            <a:off x="494892" y="1267031"/>
            <a:ext cx="5950540" cy="31218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18</a:t>
            </a:fld>
            <a:endParaRPr lang="en-GB" noProof="0" dirty="0"/>
          </a:p>
        </p:txBody>
      </p:sp>
      <p:sp>
        <p:nvSpPr>
          <p:cNvPr id="11" name="Text Placeholder 10"/>
          <p:cNvSpPr>
            <a:spLocks noGrp="1"/>
          </p:cNvSpPr>
          <p:nvPr>
            <p:ph type="body" sz="quarter" idx="14"/>
          </p:nvPr>
        </p:nvSpPr>
        <p:spPr>
          <a:xfrm>
            <a:off x="424322" y="776536"/>
            <a:ext cx="5950540" cy="215298"/>
          </a:xfrm>
        </p:spPr>
        <p:txBody>
          <a:bodyPr/>
          <a:lstStyle/>
          <a:p>
            <a:r>
              <a:rPr lang="en-GB" sz="1600" dirty="0">
                <a:solidFill>
                  <a:srgbClr val="9AC43A"/>
                </a:solidFill>
                <a:latin typeface="+mj-lt"/>
              </a:rPr>
              <a:t>Q5) How did you find the attitudes of staff at the service?</a:t>
            </a:r>
            <a:endParaRPr lang="en-GB" sz="1600" dirty="0">
              <a:solidFill>
                <a:srgbClr val="9AC43A"/>
              </a:solidFill>
              <a:latin typeface="+mj-lt"/>
              <a:cs typeface="Poppins" pitchFamily="2" charset="77"/>
            </a:endParaRPr>
          </a:p>
        </p:txBody>
      </p:sp>
      <p:sp>
        <p:nvSpPr>
          <p:cNvPr id="46" name="Text Placeholder 10">
            <a:extLst>
              <a:ext uri="{FF2B5EF4-FFF2-40B4-BE49-F238E27FC236}">
                <a16:creationId xmlns:a16="http://schemas.microsoft.com/office/drawing/2014/main" id="{05BBA828-15FC-0687-4ACB-E3641B661E94}"/>
              </a:ext>
            </a:extLst>
          </p:cNvPr>
          <p:cNvSpPr txBox="1">
            <a:spLocks/>
          </p:cNvSpPr>
          <p:nvPr/>
        </p:nvSpPr>
        <p:spPr>
          <a:xfrm>
            <a:off x="418835" y="5186547"/>
            <a:ext cx="6433677" cy="227397"/>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rgbClr val="9AC43A"/>
                </a:solidFill>
                <a:latin typeface="+mj-lt"/>
              </a:rPr>
              <a:t>Q6) How would you rate the quality of treatment and care received? </a:t>
            </a:r>
            <a:endParaRPr lang="en-GB" sz="1600" dirty="0">
              <a:solidFill>
                <a:srgbClr val="9AC43A"/>
              </a:solidFill>
              <a:latin typeface="+mj-lt"/>
              <a:cs typeface="Poppins" pitchFamily="2" charset="77"/>
            </a:endParaRPr>
          </a:p>
        </p:txBody>
      </p:sp>
      <p:graphicFrame>
        <p:nvGraphicFramePr>
          <p:cNvPr id="10" name="Chart 9">
            <a:extLst>
              <a:ext uri="{FF2B5EF4-FFF2-40B4-BE49-F238E27FC236}">
                <a16:creationId xmlns:a16="http://schemas.microsoft.com/office/drawing/2014/main" id="{C1711977-81B1-4F6A-CCF8-4398DCAEDD47}"/>
              </a:ext>
            </a:extLst>
          </p:cNvPr>
          <p:cNvGraphicFramePr/>
          <p:nvPr>
            <p:extLst>
              <p:ext uri="{D42A27DB-BD31-4B8C-83A1-F6EECF244321}">
                <p14:modId xmlns:p14="http://schemas.microsoft.com/office/powerpoint/2010/main" val="3549799629"/>
              </p:ext>
            </p:extLst>
          </p:nvPr>
        </p:nvGraphicFramePr>
        <p:xfrm>
          <a:off x="455174" y="1279805"/>
          <a:ext cx="2802243" cy="3313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44">
            <a:extLst>
              <a:ext uri="{FF2B5EF4-FFF2-40B4-BE49-F238E27FC236}">
                <a16:creationId xmlns:a16="http://schemas.microsoft.com/office/drawing/2014/main" id="{BA7F92E9-871C-A0A7-B92A-D9D3793F97E2}"/>
              </a:ext>
            </a:extLst>
          </p:cNvPr>
          <p:cNvGraphicFramePr>
            <a:graphicFrameLocks noGrp="1"/>
          </p:cNvGraphicFramePr>
          <p:nvPr>
            <p:extLst>
              <p:ext uri="{D42A27DB-BD31-4B8C-83A1-F6EECF244321}">
                <p14:modId xmlns:p14="http://schemas.microsoft.com/office/powerpoint/2010/main" val="1676887236"/>
              </p:ext>
            </p:extLst>
          </p:nvPr>
        </p:nvGraphicFramePr>
        <p:xfrm>
          <a:off x="3141106" y="1267031"/>
          <a:ext cx="3297786" cy="3121893"/>
        </p:xfrm>
        <a:graphic>
          <a:graphicData uri="http://schemas.openxmlformats.org/drawingml/2006/table">
            <a:tbl>
              <a:tblPr firstRow="1" bandRow="1">
                <a:tableStyleId>{21E4AEA4-8DFA-4A89-87EB-49C32662AFE0}</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22%</a:t>
                      </a:r>
                    </a:p>
                  </a:txBody>
                  <a:tcPr/>
                </a:tc>
                <a:tc>
                  <a:txBody>
                    <a:bodyPr/>
                    <a:lstStyle/>
                    <a:p>
                      <a:pPr algn="ctr"/>
                      <a:r>
                        <a:rPr lang="en-GB" sz="1200" dirty="0"/>
                        <a:t>23%</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44%</a:t>
                      </a:r>
                    </a:p>
                  </a:txBody>
                  <a:tcPr/>
                </a:tc>
                <a:tc>
                  <a:txBody>
                    <a:bodyPr/>
                    <a:lstStyle/>
                    <a:p>
                      <a:pPr algn="ctr"/>
                      <a:r>
                        <a:rPr lang="en-GB" sz="1200" dirty="0"/>
                        <a:t>51%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22%</a:t>
                      </a:r>
                    </a:p>
                  </a:txBody>
                  <a:tcPr/>
                </a:tc>
                <a:tc>
                  <a:txBody>
                    <a:bodyPr/>
                    <a:lstStyle/>
                    <a:p>
                      <a:pPr algn="ctr"/>
                      <a:r>
                        <a:rPr lang="en-GB" sz="1200" dirty="0"/>
                        <a:t>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9%</a:t>
                      </a:r>
                    </a:p>
                  </a:txBody>
                  <a:tcPr/>
                </a:tc>
                <a:tc>
                  <a:txBody>
                    <a:bodyPr/>
                    <a:lstStyle/>
                    <a:p>
                      <a:pPr algn="ctr"/>
                      <a:r>
                        <a:rPr lang="en-GB" sz="1200" dirty="0"/>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3%</a:t>
                      </a:r>
                    </a:p>
                  </a:txBody>
                  <a:tcPr/>
                </a:tc>
                <a:tc>
                  <a:txBody>
                    <a:bodyPr/>
                    <a:lstStyle/>
                    <a:p>
                      <a:pPr algn="ctr"/>
                      <a:r>
                        <a:rPr lang="en-GB" sz="12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graphicFrame>
        <p:nvGraphicFramePr>
          <p:cNvPr id="14" name="Chart 13">
            <a:extLst>
              <a:ext uri="{FF2B5EF4-FFF2-40B4-BE49-F238E27FC236}">
                <a16:creationId xmlns:a16="http://schemas.microsoft.com/office/drawing/2014/main" id="{D34C1EDD-B7D2-26F0-FB71-2D0B2E6AA6B0}"/>
              </a:ext>
            </a:extLst>
          </p:cNvPr>
          <p:cNvGraphicFramePr/>
          <p:nvPr>
            <p:extLst>
              <p:ext uri="{D42A27DB-BD31-4B8C-83A1-F6EECF244321}">
                <p14:modId xmlns:p14="http://schemas.microsoft.com/office/powerpoint/2010/main" val="82897838"/>
              </p:ext>
            </p:extLst>
          </p:nvPr>
        </p:nvGraphicFramePr>
        <p:xfrm>
          <a:off x="476672" y="5888317"/>
          <a:ext cx="2802243" cy="3313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44">
            <a:extLst>
              <a:ext uri="{FF2B5EF4-FFF2-40B4-BE49-F238E27FC236}">
                <a16:creationId xmlns:a16="http://schemas.microsoft.com/office/drawing/2014/main" id="{819FD485-25C8-DF5F-2E2B-D58F4C9A97A4}"/>
              </a:ext>
            </a:extLst>
          </p:cNvPr>
          <p:cNvGraphicFramePr>
            <a:graphicFrameLocks noGrp="1"/>
          </p:cNvGraphicFramePr>
          <p:nvPr>
            <p:extLst>
              <p:ext uri="{D42A27DB-BD31-4B8C-83A1-F6EECF244321}">
                <p14:modId xmlns:p14="http://schemas.microsoft.com/office/powerpoint/2010/main" val="702989066"/>
              </p:ext>
            </p:extLst>
          </p:nvPr>
        </p:nvGraphicFramePr>
        <p:xfrm>
          <a:off x="3162604" y="5875543"/>
          <a:ext cx="3297786" cy="3121893"/>
        </p:xfrm>
        <a:graphic>
          <a:graphicData uri="http://schemas.openxmlformats.org/drawingml/2006/table">
            <a:tbl>
              <a:tblPr firstRow="1" bandRow="1">
                <a:tableStyleId>{21E4AEA4-8DFA-4A89-87EB-49C32662AFE0}</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18%</a:t>
                      </a:r>
                    </a:p>
                  </a:txBody>
                  <a:tcPr/>
                </a:tc>
                <a:tc>
                  <a:txBody>
                    <a:bodyPr/>
                    <a:lstStyle/>
                    <a:p>
                      <a:pPr algn="ctr"/>
                      <a:r>
                        <a:rPr lang="en-GB" sz="1200" dirty="0"/>
                        <a:t>17%</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46%</a:t>
                      </a:r>
                    </a:p>
                  </a:txBody>
                  <a:tcPr/>
                </a:tc>
                <a:tc>
                  <a:txBody>
                    <a:bodyPr/>
                    <a:lstStyle/>
                    <a:p>
                      <a:pPr algn="ctr"/>
                      <a:r>
                        <a:rPr lang="en-GB" sz="1200" dirty="0"/>
                        <a:t>54%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23%</a:t>
                      </a:r>
                    </a:p>
                  </a:txBody>
                  <a:tcPr/>
                </a:tc>
                <a:tc>
                  <a:txBody>
                    <a:bodyPr/>
                    <a:lstStyle/>
                    <a:p>
                      <a:pPr algn="ctr"/>
                      <a:r>
                        <a:rPr lang="en-GB" sz="1200" dirty="0"/>
                        <a:t>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8%</a:t>
                      </a:r>
                    </a:p>
                  </a:txBody>
                  <a:tcPr/>
                </a:tc>
                <a:tc>
                  <a:txBody>
                    <a:bodyPr/>
                    <a:lstStyle/>
                    <a:p>
                      <a:pPr algn="ctr"/>
                      <a:r>
                        <a:rPr lang="en-GB" sz="12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4%</a:t>
                      </a:r>
                    </a:p>
                  </a:txBody>
                  <a:tcPr/>
                </a:tc>
                <a:tc>
                  <a:txBody>
                    <a:bodyPr/>
                    <a:lstStyle/>
                    <a:p>
                      <a:pPr algn="ctr"/>
                      <a:r>
                        <a:rPr lang="en-GB" sz="12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spTree>
    <p:extLst>
      <p:ext uri="{BB962C8B-B14F-4D97-AF65-F5344CB8AC3E}">
        <p14:creationId xmlns:p14="http://schemas.microsoft.com/office/powerpoint/2010/main" val="207806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73578" y="739530"/>
            <a:ext cx="6047999" cy="2520279"/>
          </a:xfrm>
        </p:spPr>
        <p:txBody>
          <a:bodyPr/>
          <a:lstStyle/>
          <a:p>
            <a:r>
              <a:rPr lang="en-GB" dirty="0"/>
              <a:t>Thematic analysis</a:t>
            </a:r>
          </a:p>
          <a:p>
            <a:r>
              <a:rPr lang="en-GB" sz="1200" b="0" dirty="0">
                <a:solidFill>
                  <a:srgbClr val="004C6B"/>
                </a:solidFill>
              </a:rPr>
              <a:t>In addition to the access and quality questions highlighted on previous pages, we also ask two further free text questions </a:t>
            </a:r>
            <a:r>
              <a:rPr lang="en-GB" sz="1200" dirty="0">
                <a:solidFill>
                  <a:srgbClr val="D83C8E"/>
                </a:solidFill>
              </a:rPr>
              <a:t>(What is working well? and What could be improved?), </a:t>
            </a:r>
            <a:r>
              <a:rPr lang="en-GB" sz="1200" b="0" dirty="0">
                <a:solidFill>
                  <a:srgbClr val="004C6B"/>
                </a:solidFill>
              </a:rPr>
              <a:t>gathering qualitative feedback to help get a more detailed picture about GP practices. </a:t>
            </a:r>
          </a:p>
          <a:p>
            <a:endParaRPr lang="en-GB" sz="1200" b="0" dirty="0">
              <a:solidFill>
                <a:srgbClr val="004C6B"/>
              </a:solidFill>
            </a:endParaRPr>
          </a:p>
          <a:p>
            <a:r>
              <a:rPr lang="en-GB" sz="1200" b="0" dirty="0">
                <a:solidFill>
                  <a:srgbClr val="004C6B"/>
                </a:solidFill>
              </a:rPr>
              <a:t>Each response we collect is reviewed and up to 5 themes and sub-themes are applied. The table below shows the top 10 themes mentioned by patients between July and September 2024 based on the free text responses received. This tells us which areas of the service are most important to patients. </a:t>
            </a:r>
          </a:p>
          <a:p>
            <a:endParaRPr lang="en-GB" sz="1200" b="0" dirty="0">
              <a:solidFill>
                <a:srgbClr val="004C6B"/>
              </a:solidFill>
            </a:endParaRPr>
          </a:p>
          <a:p>
            <a:r>
              <a:rPr lang="en-GB" sz="1200" b="0" dirty="0">
                <a:solidFill>
                  <a:srgbClr val="004C6B"/>
                </a:solidFill>
              </a:rPr>
              <a:t>We have broken down each theme by positive, neutral and negative sentiment. Percentages have been included alongside the totals.</a:t>
            </a:r>
          </a:p>
          <a:p>
            <a:endParaRPr lang="en-GB" sz="1200" b="0" dirty="0">
              <a:solidFill>
                <a:srgbClr val="004C6B"/>
              </a:solidFill>
            </a:endParaRPr>
          </a:p>
          <a:p>
            <a:endParaRPr lang="en-GB" sz="1200" b="0" dirty="0">
              <a:solidFill>
                <a:srgbClr val="004C6B"/>
              </a:solidFill>
            </a:endParaRPr>
          </a:p>
          <a:p>
            <a:endParaRPr lang="en-GB" sz="1200" b="0" dirty="0">
              <a:solidFill>
                <a:srgbClr val="004C6B"/>
              </a:solidFill>
            </a:endParaRPr>
          </a:p>
        </p:txBody>
      </p:sp>
      <p:sp>
        <p:nvSpPr>
          <p:cNvPr id="5" name="Slide Number Placeholder 1">
            <a:extLst>
              <a:ext uri="{FF2B5EF4-FFF2-40B4-BE49-F238E27FC236}">
                <a16:creationId xmlns:a16="http://schemas.microsoft.com/office/drawing/2014/main" id="{16B2394C-605B-F4EA-4EF5-42D5C2FAF6DA}"/>
              </a:ext>
            </a:extLst>
          </p:cNvPr>
          <p:cNvSpPr>
            <a:spLocks noGrp="1"/>
          </p:cNvSpPr>
          <p:nvPr>
            <p:ph type="sldNum" sz="quarter" idx="12"/>
          </p:nvPr>
        </p:nvSpPr>
        <p:spPr>
          <a:xfrm>
            <a:off x="6022587" y="379530"/>
            <a:ext cx="430749" cy="360000"/>
          </a:xfrm>
        </p:spPr>
        <p:txBody>
          <a:bodyPr/>
          <a:lstStyle/>
          <a:p>
            <a:fld id="{9295DF58-4118-4551-8C61-1A7ED177FA2D}" type="slidenum">
              <a:rPr lang="en-GB" noProof="0" smtClean="0"/>
              <a:pPr/>
              <a:t>19</a:t>
            </a:fld>
            <a:endParaRPr lang="en-GB" noProof="0" dirty="0"/>
          </a:p>
        </p:txBody>
      </p:sp>
      <p:graphicFrame>
        <p:nvGraphicFramePr>
          <p:cNvPr id="3" name="Table 2">
            <a:extLst>
              <a:ext uri="{FF2B5EF4-FFF2-40B4-BE49-F238E27FC236}">
                <a16:creationId xmlns:a16="http://schemas.microsoft.com/office/drawing/2014/main" id="{0E5DA734-162B-B48E-A33F-DDBF137603A6}"/>
              </a:ext>
            </a:extLst>
          </p:cNvPr>
          <p:cNvGraphicFramePr>
            <a:graphicFrameLocks noGrp="1"/>
          </p:cNvGraphicFramePr>
          <p:nvPr>
            <p:extLst>
              <p:ext uri="{D42A27DB-BD31-4B8C-83A1-F6EECF244321}">
                <p14:modId xmlns:p14="http://schemas.microsoft.com/office/powerpoint/2010/main" val="3604593943"/>
              </p:ext>
            </p:extLst>
          </p:nvPr>
        </p:nvGraphicFramePr>
        <p:xfrm>
          <a:off x="477389" y="3440832"/>
          <a:ext cx="6009536" cy="4683760"/>
        </p:xfrm>
        <a:graphic>
          <a:graphicData uri="http://schemas.openxmlformats.org/drawingml/2006/table">
            <a:tbl>
              <a:tblPr firstRow="1" bandRow="1">
                <a:tableStyleId>{073A0DAA-6AF3-43AB-8588-CEC1D06C72B9}</a:tableStyleId>
              </a:tblPr>
              <a:tblGrid>
                <a:gridCol w="1869040">
                  <a:extLst>
                    <a:ext uri="{9D8B030D-6E8A-4147-A177-3AD203B41FA5}">
                      <a16:colId xmlns:a16="http://schemas.microsoft.com/office/drawing/2014/main" val="3604700944"/>
                    </a:ext>
                  </a:extLst>
                </a:gridCol>
                <a:gridCol w="1080120">
                  <a:extLst>
                    <a:ext uri="{9D8B030D-6E8A-4147-A177-3AD203B41FA5}">
                      <a16:colId xmlns:a16="http://schemas.microsoft.com/office/drawing/2014/main" val="4004597684"/>
                    </a:ext>
                  </a:extLst>
                </a:gridCol>
                <a:gridCol w="1008112">
                  <a:extLst>
                    <a:ext uri="{9D8B030D-6E8A-4147-A177-3AD203B41FA5}">
                      <a16:colId xmlns:a16="http://schemas.microsoft.com/office/drawing/2014/main" val="3645371843"/>
                    </a:ext>
                  </a:extLst>
                </a:gridCol>
                <a:gridCol w="1080120">
                  <a:extLst>
                    <a:ext uri="{9D8B030D-6E8A-4147-A177-3AD203B41FA5}">
                      <a16:colId xmlns:a16="http://schemas.microsoft.com/office/drawing/2014/main" val="1152091710"/>
                    </a:ext>
                  </a:extLst>
                </a:gridCol>
                <a:gridCol w="972144">
                  <a:extLst>
                    <a:ext uri="{9D8B030D-6E8A-4147-A177-3AD203B41FA5}">
                      <a16:colId xmlns:a16="http://schemas.microsoft.com/office/drawing/2014/main" val="853651831"/>
                    </a:ext>
                  </a:extLst>
                </a:gridCol>
              </a:tblGrid>
              <a:tr h="370840">
                <a:tc>
                  <a:txBody>
                    <a:bodyPr/>
                    <a:lstStyle/>
                    <a:p>
                      <a:pPr algn="l"/>
                      <a:r>
                        <a:rPr lang="en-GB" sz="1400" dirty="0"/>
                        <a:t>Top 10 Themes</a:t>
                      </a:r>
                    </a:p>
                  </a:txBody>
                  <a:tcPr/>
                </a:tc>
                <a:tc>
                  <a:txBody>
                    <a:bodyPr/>
                    <a:lstStyle/>
                    <a:p>
                      <a:pPr algn="ctr"/>
                      <a:r>
                        <a:rPr lang="en-GB" sz="1400" dirty="0"/>
                        <a:t>Positive</a:t>
                      </a:r>
                    </a:p>
                  </a:txBody>
                  <a:tcPr/>
                </a:tc>
                <a:tc>
                  <a:txBody>
                    <a:bodyPr/>
                    <a:lstStyle/>
                    <a:p>
                      <a:pPr algn="ctr"/>
                      <a:r>
                        <a:rPr lang="en-GB" sz="1400" dirty="0"/>
                        <a:t>Neutral</a:t>
                      </a:r>
                    </a:p>
                  </a:txBody>
                  <a:tcPr/>
                </a:tc>
                <a:tc>
                  <a:txBody>
                    <a:bodyPr/>
                    <a:lstStyle/>
                    <a:p>
                      <a:pPr algn="ctr"/>
                      <a:r>
                        <a:rPr lang="en-GB" sz="1400" dirty="0"/>
                        <a:t>Negative</a:t>
                      </a:r>
                    </a:p>
                  </a:txBody>
                  <a:tcPr/>
                </a:tc>
                <a:tc>
                  <a:txBody>
                    <a:bodyPr/>
                    <a:lstStyle/>
                    <a:p>
                      <a:pPr algn="ctr"/>
                      <a:r>
                        <a:rPr lang="en-GB" sz="1400" dirty="0"/>
                        <a:t>Total</a:t>
                      </a:r>
                    </a:p>
                  </a:txBody>
                  <a:tcPr/>
                </a:tc>
                <a:extLst>
                  <a:ext uri="{0D108BD9-81ED-4DB2-BD59-A6C34878D82A}">
                    <a16:rowId xmlns:a16="http://schemas.microsoft.com/office/drawing/2014/main" val="149415853"/>
                  </a:ext>
                </a:extLst>
              </a:tr>
              <a:tr h="370840">
                <a:tc>
                  <a:txBody>
                    <a:bodyPr/>
                    <a:lstStyle/>
                    <a:p>
                      <a:r>
                        <a:rPr lang="en-GB" sz="1200" dirty="0"/>
                        <a:t>Appointment availability</a:t>
                      </a:r>
                    </a:p>
                  </a:txBody>
                  <a:tcPr/>
                </a:tc>
                <a:tc>
                  <a:txBody>
                    <a:bodyPr/>
                    <a:lstStyle/>
                    <a:p>
                      <a:pPr algn="ctr"/>
                      <a:r>
                        <a:rPr lang="en-GB" sz="1200" dirty="0"/>
                        <a:t>38 (26%)</a:t>
                      </a:r>
                    </a:p>
                  </a:txBody>
                  <a:tcPr/>
                </a:tc>
                <a:tc>
                  <a:txBody>
                    <a:bodyPr/>
                    <a:lstStyle/>
                    <a:p>
                      <a:pPr algn="ctr"/>
                      <a:r>
                        <a:rPr lang="en-GB" sz="1200" dirty="0"/>
                        <a:t>8 (5%)</a:t>
                      </a:r>
                    </a:p>
                  </a:txBody>
                  <a:tcPr/>
                </a:tc>
                <a:tc>
                  <a:txBody>
                    <a:bodyPr/>
                    <a:lstStyle/>
                    <a:p>
                      <a:pPr algn="ctr"/>
                      <a:r>
                        <a:rPr lang="en-GB" sz="1200" dirty="0"/>
                        <a:t>103 (69%)</a:t>
                      </a:r>
                    </a:p>
                  </a:txBody>
                  <a:tcPr/>
                </a:tc>
                <a:tc>
                  <a:txBody>
                    <a:bodyPr/>
                    <a:lstStyle/>
                    <a:p>
                      <a:pPr algn="ctr"/>
                      <a:r>
                        <a:rPr lang="en-GB" sz="1200" dirty="0"/>
                        <a:t>149</a:t>
                      </a:r>
                    </a:p>
                  </a:txBody>
                  <a:tcPr/>
                </a:tc>
                <a:extLst>
                  <a:ext uri="{0D108BD9-81ED-4DB2-BD59-A6C34878D82A}">
                    <a16:rowId xmlns:a16="http://schemas.microsoft.com/office/drawing/2014/main" val="490482624"/>
                  </a:ext>
                </a:extLst>
              </a:tr>
              <a:tr h="370840">
                <a:tc>
                  <a:txBody>
                    <a:bodyPr/>
                    <a:lstStyle/>
                    <a:p>
                      <a:r>
                        <a:rPr lang="en-GB" sz="1200" dirty="0"/>
                        <a:t>Getting through on the phone</a:t>
                      </a:r>
                    </a:p>
                  </a:txBody>
                  <a:tcPr/>
                </a:tc>
                <a:tc>
                  <a:txBody>
                    <a:bodyPr/>
                    <a:lstStyle/>
                    <a:p>
                      <a:pPr algn="ctr"/>
                      <a:r>
                        <a:rPr lang="en-GB" sz="1200" dirty="0"/>
                        <a:t>29 (26%)</a:t>
                      </a:r>
                    </a:p>
                  </a:txBody>
                  <a:tcPr/>
                </a:tc>
                <a:tc>
                  <a:txBody>
                    <a:bodyPr/>
                    <a:lstStyle/>
                    <a:p>
                      <a:pPr algn="ctr"/>
                      <a:r>
                        <a:rPr lang="en-GB" sz="1200" dirty="0"/>
                        <a:t>2 (2%)</a:t>
                      </a:r>
                    </a:p>
                  </a:txBody>
                  <a:tcPr/>
                </a:tc>
                <a:tc>
                  <a:txBody>
                    <a:bodyPr/>
                    <a:lstStyle/>
                    <a:p>
                      <a:pPr algn="ctr"/>
                      <a:r>
                        <a:rPr lang="en-GB" sz="1200" dirty="0"/>
                        <a:t>79 (72%)</a:t>
                      </a:r>
                    </a:p>
                  </a:txBody>
                  <a:tcPr/>
                </a:tc>
                <a:tc>
                  <a:txBody>
                    <a:bodyPr/>
                    <a:lstStyle/>
                    <a:p>
                      <a:pPr algn="ctr"/>
                      <a:r>
                        <a:rPr lang="en-GB" sz="1200" dirty="0"/>
                        <a:t>110</a:t>
                      </a:r>
                    </a:p>
                  </a:txBody>
                  <a:tcPr/>
                </a:tc>
                <a:extLst>
                  <a:ext uri="{0D108BD9-81ED-4DB2-BD59-A6C34878D82A}">
                    <a16:rowId xmlns:a16="http://schemas.microsoft.com/office/drawing/2014/main" val="4145556632"/>
                  </a:ext>
                </a:extLst>
              </a:tr>
              <a:tr h="370840">
                <a:tc>
                  <a:txBody>
                    <a:bodyPr/>
                    <a:lstStyle/>
                    <a:p>
                      <a:r>
                        <a:rPr lang="en-GB" sz="1200" dirty="0"/>
                        <a:t>Staff attitudes</a:t>
                      </a:r>
                    </a:p>
                  </a:txBody>
                  <a:tcPr/>
                </a:tc>
                <a:tc>
                  <a:txBody>
                    <a:bodyPr/>
                    <a:lstStyle/>
                    <a:p>
                      <a:pPr algn="ctr"/>
                      <a:r>
                        <a:rPr lang="en-GB" sz="1200" dirty="0"/>
                        <a:t>82 (80%)</a:t>
                      </a:r>
                    </a:p>
                  </a:txBody>
                  <a:tcPr/>
                </a:tc>
                <a:tc>
                  <a:txBody>
                    <a:bodyPr/>
                    <a:lstStyle/>
                    <a:p>
                      <a:pPr algn="ctr"/>
                      <a:r>
                        <a:rPr lang="en-GB" sz="1200" dirty="0"/>
                        <a:t>14 (14%)</a:t>
                      </a:r>
                    </a:p>
                  </a:txBody>
                  <a:tcPr/>
                </a:tc>
                <a:tc>
                  <a:txBody>
                    <a:bodyPr/>
                    <a:lstStyle/>
                    <a:p>
                      <a:pPr algn="ctr"/>
                      <a:r>
                        <a:rPr lang="en-GB" sz="1200" dirty="0"/>
                        <a:t>7 (7%)</a:t>
                      </a:r>
                    </a:p>
                  </a:txBody>
                  <a:tcPr/>
                </a:tc>
                <a:tc>
                  <a:txBody>
                    <a:bodyPr/>
                    <a:lstStyle/>
                    <a:p>
                      <a:pPr algn="ctr"/>
                      <a:r>
                        <a:rPr lang="en-GB" sz="1200" dirty="0"/>
                        <a:t>103</a:t>
                      </a:r>
                    </a:p>
                  </a:txBody>
                  <a:tcPr/>
                </a:tc>
                <a:extLst>
                  <a:ext uri="{0D108BD9-81ED-4DB2-BD59-A6C34878D82A}">
                    <a16:rowId xmlns:a16="http://schemas.microsoft.com/office/drawing/2014/main" val="3207152325"/>
                  </a:ext>
                </a:extLst>
              </a:tr>
              <a:tr h="370840">
                <a:tc>
                  <a:txBody>
                    <a:bodyPr/>
                    <a:lstStyle/>
                    <a:p>
                      <a:r>
                        <a:rPr lang="en-GB" sz="1200" dirty="0"/>
                        <a:t>Quality of treatment</a:t>
                      </a:r>
                    </a:p>
                  </a:txBody>
                  <a:tcPr/>
                </a:tc>
                <a:tc>
                  <a:txBody>
                    <a:bodyPr/>
                    <a:lstStyle/>
                    <a:p>
                      <a:pPr algn="ctr"/>
                      <a:r>
                        <a:rPr lang="en-GB" sz="1200" dirty="0"/>
                        <a:t>66 (79%)</a:t>
                      </a:r>
                    </a:p>
                  </a:txBody>
                  <a:tcPr/>
                </a:tc>
                <a:tc>
                  <a:txBody>
                    <a:bodyPr/>
                    <a:lstStyle/>
                    <a:p>
                      <a:pPr algn="ctr"/>
                      <a:r>
                        <a:rPr lang="en-GB" sz="1200" dirty="0"/>
                        <a:t>7 (8%)</a:t>
                      </a:r>
                    </a:p>
                  </a:txBody>
                  <a:tcPr/>
                </a:tc>
                <a:tc>
                  <a:txBody>
                    <a:bodyPr/>
                    <a:lstStyle/>
                    <a:p>
                      <a:pPr algn="ctr"/>
                      <a:r>
                        <a:rPr lang="en-GB" sz="1200" dirty="0"/>
                        <a:t>11 (13%)</a:t>
                      </a:r>
                    </a:p>
                  </a:txBody>
                  <a:tcPr/>
                </a:tc>
                <a:tc>
                  <a:txBody>
                    <a:bodyPr/>
                    <a:lstStyle/>
                    <a:p>
                      <a:pPr algn="ctr"/>
                      <a:r>
                        <a:rPr lang="en-GB" sz="1200" dirty="0"/>
                        <a:t>84</a:t>
                      </a:r>
                    </a:p>
                  </a:txBody>
                  <a:tcPr/>
                </a:tc>
                <a:extLst>
                  <a:ext uri="{0D108BD9-81ED-4DB2-BD59-A6C34878D82A}">
                    <a16:rowId xmlns:a16="http://schemas.microsoft.com/office/drawing/2014/main" val="30858878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Online consultation</a:t>
                      </a:r>
                    </a:p>
                  </a:txBody>
                  <a:tcPr/>
                </a:tc>
                <a:tc>
                  <a:txBody>
                    <a:bodyPr/>
                    <a:lstStyle/>
                    <a:p>
                      <a:pPr algn="ctr"/>
                      <a:r>
                        <a:rPr lang="en-GB" sz="1200" dirty="0"/>
                        <a:t>37 (44%)</a:t>
                      </a:r>
                    </a:p>
                  </a:txBody>
                  <a:tcPr/>
                </a:tc>
                <a:tc>
                  <a:txBody>
                    <a:bodyPr/>
                    <a:lstStyle/>
                    <a:p>
                      <a:pPr algn="ctr"/>
                      <a:r>
                        <a:rPr lang="en-GB" sz="1200" dirty="0"/>
                        <a:t>20 (24%)</a:t>
                      </a:r>
                    </a:p>
                  </a:txBody>
                  <a:tcPr/>
                </a:tc>
                <a:tc>
                  <a:txBody>
                    <a:bodyPr/>
                    <a:lstStyle/>
                    <a:p>
                      <a:pPr algn="ctr"/>
                      <a:r>
                        <a:rPr lang="en-GB" sz="1200" dirty="0"/>
                        <a:t>27 (32%)</a:t>
                      </a:r>
                    </a:p>
                  </a:txBody>
                  <a:tcPr/>
                </a:tc>
                <a:tc>
                  <a:txBody>
                    <a:bodyPr/>
                    <a:lstStyle/>
                    <a:p>
                      <a:pPr algn="ctr"/>
                      <a:r>
                        <a:rPr lang="en-GB" sz="1200" dirty="0"/>
                        <a:t>84</a:t>
                      </a:r>
                    </a:p>
                  </a:txBody>
                  <a:tcPr/>
                </a:tc>
                <a:extLst>
                  <a:ext uri="{0D108BD9-81ED-4DB2-BD59-A6C34878D82A}">
                    <a16:rowId xmlns:a16="http://schemas.microsoft.com/office/drawing/2014/main" val="204482163"/>
                  </a:ext>
                </a:extLst>
              </a:tr>
              <a:tr h="370840">
                <a:tc>
                  <a:txBody>
                    <a:bodyPr/>
                    <a:lstStyle/>
                    <a:p>
                      <a:r>
                        <a:rPr lang="en-GB" sz="1200" dirty="0"/>
                        <a:t>Telephone consultation</a:t>
                      </a:r>
                    </a:p>
                  </a:txBody>
                  <a:tcPr/>
                </a:tc>
                <a:tc>
                  <a:txBody>
                    <a:bodyPr/>
                    <a:lstStyle/>
                    <a:p>
                      <a:pPr algn="ctr"/>
                      <a:r>
                        <a:rPr lang="en-GB" sz="1200" dirty="0"/>
                        <a:t>27 (54%)</a:t>
                      </a:r>
                    </a:p>
                  </a:txBody>
                  <a:tcPr/>
                </a:tc>
                <a:tc>
                  <a:txBody>
                    <a:bodyPr/>
                    <a:lstStyle/>
                    <a:p>
                      <a:pPr algn="ctr"/>
                      <a:r>
                        <a:rPr lang="en-GB" sz="1200" dirty="0"/>
                        <a:t>9 (18%)</a:t>
                      </a:r>
                    </a:p>
                  </a:txBody>
                  <a:tcPr/>
                </a:tc>
                <a:tc>
                  <a:txBody>
                    <a:bodyPr/>
                    <a:lstStyle/>
                    <a:p>
                      <a:pPr algn="ctr"/>
                      <a:r>
                        <a:rPr lang="en-GB" sz="1200" dirty="0"/>
                        <a:t>14 (28%)</a:t>
                      </a:r>
                    </a:p>
                  </a:txBody>
                  <a:tcPr/>
                </a:tc>
                <a:tc>
                  <a:txBody>
                    <a:bodyPr/>
                    <a:lstStyle/>
                    <a:p>
                      <a:pPr algn="ctr"/>
                      <a:r>
                        <a:rPr lang="en-GB" sz="1200" dirty="0"/>
                        <a:t>50</a:t>
                      </a:r>
                    </a:p>
                  </a:txBody>
                  <a:tcPr/>
                </a:tc>
                <a:extLst>
                  <a:ext uri="{0D108BD9-81ED-4DB2-BD59-A6C34878D82A}">
                    <a16:rowId xmlns:a16="http://schemas.microsoft.com/office/drawing/2014/main" val="2836757334"/>
                  </a:ext>
                </a:extLst>
              </a:tr>
              <a:tr h="370840">
                <a:tc>
                  <a:txBody>
                    <a:bodyPr/>
                    <a:lstStyle/>
                    <a:p>
                      <a:r>
                        <a:rPr lang="en-GB" sz="1200" dirty="0"/>
                        <a:t>Booking appointments</a:t>
                      </a:r>
                    </a:p>
                  </a:txBody>
                  <a:tcPr/>
                </a:tc>
                <a:tc>
                  <a:txBody>
                    <a:bodyPr/>
                    <a:lstStyle/>
                    <a:p>
                      <a:pPr algn="ctr"/>
                      <a:r>
                        <a:rPr lang="en-GB" sz="1200" dirty="0"/>
                        <a:t>11 (33%)</a:t>
                      </a:r>
                    </a:p>
                  </a:txBody>
                  <a:tcPr/>
                </a:tc>
                <a:tc>
                  <a:txBody>
                    <a:bodyPr/>
                    <a:lstStyle/>
                    <a:p>
                      <a:pPr algn="ctr"/>
                      <a:r>
                        <a:rPr lang="en-GB" sz="1200" dirty="0"/>
                        <a:t>3 (9%)</a:t>
                      </a:r>
                    </a:p>
                  </a:txBody>
                  <a:tcPr/>
                </a:tc>
                <a:tc>
                  <a:txBody>
                    <a:bodyPr/>
                    <a:lstStyle/>
                    <a:p>
                      <a:pPr algn="ctr"/>
                      <a:r>
                        <a:rPr lang="en-GB" sz="1200" dirty="0"/>
                        <a:t>19 (58%)</a:t>
                      </a:r>
                    </a:p>
                  </a:txBody>
                  <a:tcPr/>
                </a:tc>
                <a:tc>
                  <a:txBody>
                    <a:bodyPr/>
                    <a:lstStyle/>
                    <a:p>
                      <a:pPr algn="ctr"/>
                      <a:r>
                        <a:rPr lang="en-GB" sz="1200" dirty="0"/>
                        <a:t>33</a:t>
                      </a:r>
                    </a:p>
                  </a:txBody>
                  <a:tcPr/>
                </a:tc>
                <a:extLst>
                  <a:ext uri="{0D108BD9-81ED-4DB2-BD59-A6C34878D82A}">
                    <a16:rowId xmlns:a16="http://schemas.microsoft.com/office/drawing/2014/main" val="272492507"/>
                  </a:ext>
                </a:extLst>
              </a:tr>
              <a:tr h="370840">
                <a:tc>
                  <a:txBody>
                    <a:bodyPr/>
                    <a:lstStyle/>
                    <a:p>
                      <a:r>
                        <a:rPr lang="en-GB" sz="1200" dirty="0"/>
                        <a:t>Communication with patients</a:t>
                      </a:r>
                    </a:p>
                  </a:txBody>
                  <a:tcPr/>
                </a:tc>
                <a:tc>
                  <a:txBody>
                    <a:bodyPr/>
                    <a:lstStyle/>
                    <a:p>
                      <a:pPr algn="ctr"/>
                      <a:r>
                        <a:rPr lang="en-GB" sz="1200" dirty="0"/>
                        <a:t>14 (58%)</a:t>
                      </a:r>
                    </a:p>
                  </a:txBody>
                  <a:tcPr/>
                </a:tc>
                <a:tc>
                  <a:txBody>
                    <a:bodyPr/>
                    <a:lstStyle/>
                    <a:p>
                      <a:pPr algn="ctr"/>
                      <a:r>
                        <a:rPr lang="en-GB" sz="1200" dirty="0"/>
                        <a:t>4 (17%)</a:t>
                      </a:r>
                    </a:p>
                  </a:txBody>
                  <a:tcPr/>
                </a:tc>
                <a:tc>
                  <a:txBody>
                    <a:bodyPr/>
                    <a:lstStyle/>
                    <a:p>
                      <a:pPr algn="ctr"/>
                      <a:r>
                        <a:rPr lang="en-GB" sz="1200" dirty="0"/>
                        <a:t>6 (25%)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24</a:t>
                      </a:r>
                    </a:p>
                    <a:p>
                      <a:pPr algn="ctr"/>
                      <a:endParaRPr lang="en-GB" sz="1200" dirty="0"/>
                    </a:p>
                  </a:txBody>
                  <a:tcPr/>
                </a:tc>
                <a:extLst>
                  <a:ext uri="{0D108BD9-81ED-4DB2-BD59-A6C34878D82A}">
                    <a16:rowId xmlns:a16="http://schemas.microsoft.com/office/drawing/2014/main" val="3085374103"/>
                  </a:ext>
                </a:extLst>
              </a:tr>
              <a:tr h="370840">
                <a:tc>
                  <a:txBody>
                    <a:bodyPr/>
                    <a:lstStyle/>
                    <a:p>
                      <a:r>
                        <a:rPr lang="en-GB" sz="1200" dirty="0"/>
                        <a:t>Face to face appointment</a:t>
                      </a:r>
                    </a:p>
                  </a:txBody>
                  <a:tcPr/>
                </a:tc>
                <a:tc>
                  <a:txBody>
                    <a:bodyPr/>
                    <a:lstStyle/>
                    <a:p>
                      <a:pPr algn="ctr"/>
                      <a:r>
                        <a:rPr lang="en-GB" sz="1200" dirty="0"/>
                        <a:t>16 (76%)</a:t>
                      </a:r>
                    </a:p>
                  </a:txBody>
                  <a:tcPr/>
                </a:tc>
                <a:tc>
                  <a:txBody>
                    <a:bodyPr/>
                    <a:lstStyle/>
                    <a:p>
                      <a:pPr algn="ctr"/>
                      <a:r>
                        <a:rPr lang="en-GB" sz="1200" dirty="0"/>
                        <a:t>0</a:t>
                      </a:r>
                    </a:p>
                  </a:txBody>
                  <a:tcPr/>
                </a:tc>
                <a:tc>
                  <a:txBody>
                    <a:bodyPr/>
                    <a:lstStyle/>
                    <a:p>
                      <a:pPr algn="ctr"/>
                      <a:r>
                        <a:rPr lang="en-GB" sz="1200" dirty="0"/>
                        <a:t>5 (24%)</a:t>
                      </a:r>
                    </a:p>
                  </a:txBody>
                  <a:tcPr/>
                </a:tc>
                <a:tc>
                  <a:txBody>
                    <a:bodyPr/>
                    <a:lstStyle/>
                    <a:p>
                      <a:pPr algn="ctr"/>
                      <a:r>
                        <a:rPr lang="en-GB" sz="1200" dirty="0"/>
                        <a:t>21</a:t>
                      </a:r>
                    </a:p>
                  </a:txBody>
                  <a:tcPr/>
                </a:tc>
                <a:extLst>
                  <a:ext uri="{0D108BD9-81ED-4DB2-BD59-A6C34878D82A}">
                    <a16:rowId xmlns:a16="http://schemas.microsoft.com/office/drawing/2014/main" val="501216408"/>
                  </a:ext>
                </a:extLst>
              </a:tr>
              <a:tr h="370840">
                <a:tc>
                  <a:txBody>
                    <a:bodyPr/>
                    <a:lstStyle/>
                    <a:p>
                      <a:r>
                        <a:rPr lang="en-GB" sz="1200" dirty="0"/>
                        <a:t>Quality of staff – health professionals</a:t>
                      </a:r>
                    </a:p>
                  </a:txBody>
                  <a:tcPr/>
                </a:tc>
                <a:tc>
                  <a:txBody>
                    <a:bodyPr/>
                    <a:lstStyle/>
                    <a:p>
                      <a:pPr algn="ctr"/>
                      <a:r>
                        <a:rPr lang="en-GB" sz="1200" dirty="0"/>
                        <a:t>19 (95%)</a:t>
                      </a:r>
                    </a:p>
                  </a:txBody>
                  <a:tcPr/>
                </a:tc>
                <a:tc>
                  <a:txBody>
                    <a:bodyPr/>
                    <a:lstStyle/>
                    <a:p>
                      <a:pPr algn="ctr"/>
                      <a:r>
                        <a:rPr lang="en-GB" sz="1200" dirty="0"/>
                        <a:t>1 (5%)</a:t>
                      </a:r>
                    </a:p>
                  </a:txBody>
                  <a:tcPr/>
                </a:tc>
                <a:tc>
                  <a:txBody>
                    <a:bodyPr/>
                    <a:lstStyle/>
                    <a:p>
                      <a:pPr algn="ctr"/>
                      <a:r>
                        <a:rPr lang="en-GB" sz="1200" dirty="0"/>
                        <a:t>0</a:t>
                      </a:r>
                    </a:p>
                  </a:txBody>
                  <a:tcPr/>
                </a:tc>
                <a:tc>
                  <a:txBody>
                    <a:bodyPr/>
                    <a:lstStyle/>
                    <a:p>
                      <a:pPr algn="ctr"/>
                      <a:r>
                        <a:rPr lang="en-GB" sz="1200" dirty="0"/>
                        <a:t>20</a:t>
                      </a:r>
                    </a:p>
                  </a:txBody>
                  <a:tcPr/>
                </a:tc>
                <a:extLst>
                  <a:ext uri="{0D108BD9-81ED-4DB2-BD59-A6C34878D82A}">
                    <a16:rowId xmlns:a16="http://schemas.microsoft.com/office/drawing/2014/main" val="3043278183"/>
                  </a:ext>
                </a:extLst>
              </a:tr>
            </a:tbl>
          </a:graphicData>
        </a:graphic>
      </p:graphicFrame>
    </p:spTree>
    <p:extLst>
      <p:ext uri="{BB962C8B-B14F-4D97-AF65-F5344CB8AC3E}">
        <p14:creationId xmlns:p14="http://schemas.microsoft.com/office/powerpoint/2010/main" val="416492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a:xfrm>
            <a:off x="409552" y="1856656"/>
            <a:ext cx="6012000" cy="6804000"/>
          </a:xfrm>
        </p:spPr>
        <p:txBody>
          <a:bodyPr/>
          <a:lstStyle/>
          <a:p>
            <a:r>
              <a:rPr lang="en-GB" sz="1200" dirty="0"/>
              <a:t>Introduction	3	</a:t>
            </a:r>
          </a:p>
          <a:p>
            <a:r>
              <a:rPr lang="en-GB" sz="1200" dirty="0"/>
              <a:t>Layout of the report	4		</a:t>
            </a:r>
          </a:p>
          <a:p>
            <a:r>
              <a:rPr lang="en-GB" sz="1200" dirty="0"/>
              <a:t>Q2 Snapshot	5</a:t>
            </a:r>
          </a:p>
          <a:p>
            <a:r>
              <a:rPr lang="en-GB" sz="1200" dirty="0"/>
              <a:t>Yearly Comparison	6</a:t>
            </a:r>
          </a:p>
          <a:p>
            <a:r>
              <a:rPr lang="en-GB" sz="1200" dirty="0"/>
              <a:t>Experiences of GP Services	7</a:t>
            </a:r>
          </a:p>
          <a:p>
            <a:pPr marL="171450" indent="-171450">
              <a:buFont typeface="Arial" panose="020B0604020202020204" pitchFamily="34" charset="0"/>
              <a:buChar char="•"/>
            </a:pPr>
            <a:r>
              <a:rPr lang="en-GB" sz="1200" dirty="0">
                <a:solidFill>
                  <a:schemeClr val="accent1"/>
                </a:solidFill>
              </a:rPr>
              <a:t>GP Services – Summary Findings</a:t>
            </a:r>
            <a:r>
              <a:rPr lang="en-GB" sz="1200" dirty="0"/>
              <a:t>	9</a:t>
            </a:r>
          </a:p>
          <a:p>
            <a:pPr marL="171450" indent="-171450">
              <a:buFont typeface="Arial" panose="020B0604020202020204" pitchFamily="34" charset="0"/>
              <a:buChar char="•"/>
            </a:pPr>
            <a:r>
              <a:rPr lang="en-GB" sz="1200" dirty="0">
                <a:solidFill>
                  <a:schemeClr val="accent1"/>
                </a:solidFill>
              </a:rPr>
              <a:t>GP Services – Full data set </a:t>
            </a:r>
            <a:r>
              <a:rPr lang="en-GB" sz="1200" dirty="0"/>
              <a:t>	14</a:t>
            </a:r>
          </a:p>
          <a:p>
            <a:r>
              <a:rPr lang="en-GB" sz="1200" dirty="0"/>
              <a:t>Experiences of Hospital Services	25</a:t>
            </a:r>
          </a:p>
          <a:p>
            <a:pPr marL="171450" indent="-171450">
              <a:buFont typeface="Arial" panose="020B0604020202020204" pitchFamily="34" charset="0"/>
              <a:buChar char="•"/>
            </a:pPr>
            <a:r>
              <a:rPr lang="en-GB" sz="1200" dirty="0">
                <a:solidFill>
                  <a:schemeClr val="accent1"/>
                </a:solidFill>
              </a:rPr>
              <a:t>Hospital Services – Summary Findings</a:t>
            </a:r>
            <a:r>
              <a:rPr lang="en-GB" sz="1200" dirty="0"/>
              <a:t>	27</a:t>
            </a:r>
          </a:p>
          <a:p>
            <a:pPr marL="171450" indent="-171450">
              <a:buFont typeface="Arial" panose="020B0604020202020204" pitchFamily="34" charset="0"/>
              <a:buChar char="•"/>
            </a:pPr>
            <a:r>
              <a:rPr lang="en-GB" sz="1200" dirty="0">
                <a:solidFill>
                  <a:schemeClr val="accent1"/>
                </a:solidFill>
              </a:rPr>
              <a:t>Hospital Services – Full data set </a:t>
            </a:r>
            <a:r>
              <a:rPr lang="en-GB" sz="1200" dirty="0"/>
              <a:t>	31</a:t>
            </a:r>
          </a:p>
          <a:p>
            <a:r>
              <a:rPr lang="en-GB" sz="1200" dirty="0"/>
              <a:t>Appendix                                                                               41</a:t>
            </a:r>
          </a:p>
        </p:txBody>
      </p:sp>
      <p:sp>
        <p:nvSpPr>
          <p:cNvPr id="5" name="Slide Number Placeholder 4"/>
          <p:cNvSpPr>
            <a:spLocks noGrp="1"/>
          </p:cNvSpPr>
          <p:nvPr>
            <p:ph type="sldNum" sz="quarter" idx="12"/>
          </p:nvPr>
        </p:nvSpPr>
        <p:spPr>
          <a:xfrm>
            <a:off x="5840552" y="382544"/>
            <a:ext cx="581000" cy="360000"/>
          </a:xfrm>
        </p:spPr>
        <p:txBody>
          <a:bodyPr/>
          <a:lstStyle/>
          <a:p>
            <a:fld id="{9295DF58-4118-4551-8C61-1A7ED177FA2D}" type="slidenum">
              <a:rPr lang="en-GB" noProof="0" smtClean="0"/>
              <a:pPr/>
              <a:t>2</a:t>
            </a:fld>
            <a:endParaRPr lang="en-GB" noProof="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62892" y="750609"/>
            <a:ext cx="5976000" cy="640849"/>
          </a:xfrm>
        </p:spPr>
        <p:txBody>
          <a:bodyPr/>
          <a:lstStyle/>
          <a:p>
            <a:r>
              <a:rPr lang="en-GB" dirty="0"/>
              <a:t>Primary Care Networks</a:t>
            </a:r>
          </a:p>
          <a:p>
            <a:pPr lvl="1"/>
            <a:r>
              <a:rPr lang="en-GB" b="0" dirty="0"/>
              <a:t>Primary care networks (PCNs) are groups of GP practices within the same area which work together to support patients. Within Lewisham there are </a:t>
            </a:r>
            <a:r>
              <a:rPr lang="en-GB" dirty="0">
                <a:solidFill>
                  <a:schemeClr val="accent1"/>
                </a:solidFill>
              </a:rPr>
              <a:t>6</a:t>
            </a:r>
            <a:r>
              <a:rPr lang="en-GB" b="0" dirty="0"/>
              <a:t> </a:t>
            </a:r>
            <a:r>
              <a:rPr lang="en-GB" dirty="0">
                <a:solidFill>
                  <a:schemeClr val="accent1"/>
                </a:solidFill>
              </a:rPr>
              <a:t>PCN’S </a:t>
            </a:r>
            <a:r>
              <a:rPr lang="en-GB" b="0" dirty="0">
                <a:solidFill>
                  <a:srgbClr val="004C6B"/>
                </a:solidFill>
              </a:rPr>
              <a:t>covering the borough. These are:</a:t>
            </a:r>
          </a:p>
          <a:p>
            <a:pPr lvl="1"/>
            <a:endParaRPr lang="en-GB" dirty="0">
              <a:solidFill>
                <a:srgbClr val="004C6B"/>
              </a:solidFill>
            </a:endParaRPr>
          </a:p>
          <a:p>
            <a:pPr marL="171450" lvl="1" indent="-171450">
              <a:buFont typeface="Arial" panose="020B0604020202020204" pitchFamily="34" charset="0"/>
              <a:buChar char="•"/>
            </a:pPr>
            <a:r>
              <a:rPr lang="en-GB" b="0" dirty="0" err="1">
                <a:solidFill>
                  <a:srgbClr val="004C6B"/>
                </a:solidFill>
              </a:rPr>
              <a:t>Aplos</a:t>
            </a:r>
            <a:r>
              <a:rPr lang="en-GB" b="0" dirty="0">
                <a:solidFill>
                  <a:srgbClr val="004C6B"/>
                </a:solidFill>
              </a:rPr>
              <a:t> Primary Care Network </a:t>
            </a:r>
          </a:p>
          <a:p>
            <a:pPr marL="171450" lvl="1" indent="-171450">
              <a:buFont typeface="Arial" panose="020B0604020202020204" pitchFamily="34" charset="0"/>
              <a:buChar char="•"/>
            </a:pPr>
            <a:r>
              <a:rPr lang="en-GB" b="0" dirty="0">
                <a:solidFill>
                  <a:srgbClr val="004C6B"/>
                </a:solidFill>
              </a:rPr>
              <a:t>Lewisham Alliance Primary Care Network</a:t>
            </a:r>
          </a:p>
          <a:p>
            <a:pPr marL="171450" lvl="1" indent="-171450">
              <a:buFont typeface="Arial" panose="020B0604020202020204" pitchFamily="34" charset="0"/>
              <a:buChar char="•"/>
            </a:pPr>
            <a:r>
              <a:rPr lang="en-GB" b="0" dirty="0">
                <a:solidFill>
                  <a:srgbClr val="004C6B"/>
                </a:solidFill>
              </a:rPr>
              <a:t>Lewisham Care Partnership Primary Care Network</a:t>
            </a:r>
          </a:p>
          <a:p>
            <a:pPr marL="171450" lvl="1" indent="-171450">
              <a:buFont typeface="Arial" panose="020B0604020202020204" pitchFamily="34" charset="0"/>
              <a:buChar char="•"/>
            </a:pPr>
            <a:r>
              <a:rPr lang="en-GB" b="0" dirty="0">
                <a:solidFill>
                  <a:srgbClr val="004C6B"/>
                </a:solidFill>
              </a:rPr>
              <a:t>Modality Primary Care Network</a:t>
            </a:r>
          </a:p>
          <a:p>
            <a:pPr marL="171450" lvl="1" indent="-171450">
              <a:buFont typeface="Arial" panose="020B0604020202020204" pitchFamily="34" charset="0"/>
              <a:buChar char="•"/>
            </a:pPr>
            <a:r>
              <a:rPr lang="en-GB" b="0" dirty="0">
                <a:solidFill>
                  <a:srgbClr val="004C6B"/>
                </a:solidFill>
              </a:rPr>
              <a:t>North Lewisham Primary Care Network</a:t>
            </a:r>
          </a:p>
          <a:p>
            <a:pPr marL="171450" lvl="1" indent="-171450">
              <a:buFont typeface="Arial" panose="020B0604020202020204" pitchFamily="34" charset="0"/>
              <a:buChar char="•"/>
            </a:pPr>
            <a:r>
              <a:rPr lang="en-GB" b="0" dirty="0" err="1">
                <a:solidFill>
                  <a:srgbClr val="004C6B"/>
                </a:solidFill>
              </a:rPr>
              <a:t>Sevenfields</a:t>
            </a:r>
            <a:r>
              <a:rPr lang="en-GB" b="0" dirty="0">
                <a:solidFill>
                  <a:srgbClr val="004C6B"/>
                </a:solidFill>
              </a:rPr>
              <a:t> Primary Care Network</a:t>
            </a:r>
          </a:p>
          <a:p>
            <a:pPr marL="171450" lvl="1" indent="-171450">
              <a:buFont typeface="Arial" panose="020B0604020202020204" pitchFamily="34" charset="0"/>
              <a:buChar char="•"/>
            </a:pPr>
            <a:endParaRPr lang="en-GB" b="0" dirty="0">
              <a:solidFill>
                <a:srgbClr val="004C6B"/>
              </a:solidFill>
            </a:endParaRPr>
          </a:p>
          <a:p>
            <a:pPr lvl="1"/>
            <a:r>
              <a:rPr lang="en-GB" sz="1200" b="0" dirty="0"/>
              <a:t>Between July and September, the PCN’s which received the most reviews were Modality and North Lewisham. We continue to receive the most feedback about the 3 GP practices that are delivered by Modality.</a:t>
            </a:r>
            <a:endParaRPr lang="en-GB" b="0" dirty="0">
              <a:solidFill>
                <a:srgbClr val="004C6B"/>
              </a:solidFill>
              <a:highlight>
                <a:srgbClr val="FFFF00"/>
              </a:highlight>
            </a:endParaRPr>
          </a:p>
          <a:p>
            <a:pPr marL="171450" lvl="1" indent="-171450">
              <a:buFont typeface="Arial" panose="020B0604020202020204" pitchFamily="34" charset="0"/>
              <a:buChar char="•"/>
            </a:pPr>
            <a:endParaRPr lang="en-GB" b="0" dirty="0">
              <a:solidFill>
                <a:srgbClr val="004C6B"/>
              </a:solidFill>
            </a:endParaRPr>
          </a:p>
          <a:p>
            <a:pPr lvl="1"/>
            <a:endParaRPr lang="en-GB" dirty="0">
              <a:solidFill>
                <a:srgbClr val="004C6B"/>
              </a:solidFill>
            </a:endParaRPr>
          </a:p>
          <a:p>
            <a:pPr lvl="1"/>
            <a:endParaRPr lang="en-GB" dirty="0">
              <a:solidFill>
                <a:srgbClr val="004C6B"/>
              </a:solidFill>
            </a:endParaRPr>
          </a:p>
          <a:p>
            <a:pPr lvl="1"/>
            <a:endParaRPr lang="en-GB" dirty="0">
              <a:solidFill>
                <a:srgbClr val="004C6B"/>
              </a:solidFill>
            </a:endParaRPr>
          </a:p>
          <a:p>
            <a:pPr lvl="1"/>
            <a:endParaRPr lang="en-GB" dirty="0">
              <a:solidFill>
                <a:schemeClr val="accent1"/>
              </a:solidFill>
            </a:endParaRPr>
          </a:p>
          <a:p>
            <a:pPr lvl="1"/>
            <a:endParaRPr lang="en-GB" dirty="0">
              <a:solidFill>
                <a:schemeClr val="accent1"/>
              </a:solidFill>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20</a:t>
            </a:fld>
            <a:endParaRPr lang="en-GB" noProof="0"/>
          </a:p>
        </p:txBody>
      </p:sp>
      <p:graphicFrame>
        <p:nvGraphicFramePr>
          <p:cNvPr id="25" name="Chart 24">
            <a:extLst>
              <a:ext uri="{FF2B5EF4-FFF2-40B4-BE49-F238E27FC236}">
                <a16:creationId xmlns:a16="http://schemas.microsoft.com/office/drawing/2014/main" id="{2D3A615C-8321-D52D-4609-5AD6F53AE885}"/>
              </a:ext>
            </a:extLst>
          </p:cNvPr>
          <p:cNvGraphicFramePr/>
          <p:nvPr>
            <p:extLst>
              <p:ext uri="{D42A27DB-BD31-4B8C-83A1-F6EECF244321}">
                <p14:modId xmlns:p14="http://schemas.microsoft.com/office/powerpoint/2010/main" val="1830500982"/>
              </p:ext>
            </p:extLst>
          </p:nvPr>
        </p:nvGraphicFramePr>
        <p:xfrm>
          <a:off x="692696" y="3767723"/>
          <a:ext cx="5746196" cy="51457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146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41000" y="848544"/>
            <a:ext cx="5976000" cy="385967"/>
          </a:xfrm>
        </p:spPr>
        <p:txBody>
          <a:bodyPr/>
          <a:lstStyle/>
          <a:p>
            <a:r>
              <a:rPr lang="en-GB" dirty="0"/>
              <a:t>PCN Access and  Quality Questions</a:t>
            </a:r>
            <a:endParaRPr lang="en-GB" sz="1200" b="0" dirty="0">
              <a:solidFill>
                <a:srgbClr val="004C6B"/>
              </a:solidFill>
              <a:latin typeface="Poppins Light"/>
            </a:endParaRPr>
          </a:p>
          <a:p>
            <a:r>
              <a:rPr kumimoji="0" lang="en-GB" sz="1200" b="0" i="0" u="none" strike="noStrike" kern="1200" cap="none" spc="0" normalizeH="0" baseline="0" noProof="0" dirty="0">
                <a:ln>
                  <a:noFill/>
                </a:ln>
                <a:solidFill>
                  <a:srgbClr val="004C6B"/>
                </a:solidFill>
                <a:effectLst/>
                <a:uLnTx/>
                <a:uFillTx/>
                <a:latin typeface="Poppins Light"/>
                <a:ea typeface="+mn-ea"/>
                <a:cs typeface="+mn-cs"/>
              </a:rPr>
              <a:t>In order to understand the variance of experience across the borough we have compared the PCNs by their access and quality 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Please note that Access has been rated out of 4 </a:t>
            </a:r>
            <a:r>
              <a:rPr kumimoji="0" lang="en-GB" sz="1200" b="1" i="0" u="none" strike="noStrike" kern="1200" cap="none" spc="0" normalizeH="0" baseline="0" noProof="0" dirty="0">
                <a:ln>
                  <a:noFill/>
                </a:ln>
                <a:solidFill>
                  <a:srgbClr val="D83C8E"/>
                </a:solidFill>
                <a:effectLst/>
                <a:uLnTx/>
                <a:uFillTx/>
                <a:latin typeface="Poppins Light"/>
                <a:ea typeface="+mn-ea"/>
                <a:cs typeface="+mn-cs"/>
              </a:rPr>
              <a:t>(1 - Not at All Easy – 4 Very Easy</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and Quality is out of 5 </a:t>
            </a:r>
            <a:r>
              <a:rPr kumimoji="0" lang="en-GB" sz="1200" b="1" i="0" u="none" strike="noStrike" kern="1200" cap="none" spc="0" normalizeH="0" baseline="0" noProof="0" dirty="0">
                <a:ln>
                  <a:noFill/>
                </a:ln>
                <a:solidFill>
                  <a:srgbClr val="D83C8E"/>
                </a:solidFill>
                <a:effectLst/>
                <a:uLnTx/>
                <a:uFillTx/>
                <a:latin typeface="Poppins Light"/>
                <a:ea typeface="+mn-ea"/>
                <a:cs typeface="+mn-cs"/>
              </a:rPr>
              <a:t>(1 – </a:t>
            </a:r>
            <a:r>
              <a:rPr lang="en-GB" sz="1200" dirty="0">
                <a:solidFill>
                  <a:srgbClr val="D83C8E"/>
                </a:solidFill>
                <a:latin typeface="Poppins Light"/>
              </a:rPr>
              <a:t>Very Poor</a:t>
            </a:r>
            <a:r>
              <a:rPr kumimoji="0" lang="en-GB" sz="1200" b="1" i="0" u="none" strike="noStrike" kern="1200" cap="none" spc="0" normalizeH="0" baseline="0" noProof="0" dirty="0">
                <a:ln>
                  <a:noFill/>
                </a:ln>
                <a:solidFill>
                  <a:srgbClr val="D83C8E"/>
                </a:solidFill>
                <a:effectLst/>
                <a:uLnTx/>
                <a:uFillTx/>
                <a:latin typeface="Poppins Light"/>
                <a:ea typeface="+mn-ea"/>
                <a:cs typeface="+mn-cs"/>
              </a:rPr>
              <a:t>, 5 – </a:t>
            </a:r>
            <a:r>
              <a:rPr lang="en-GB" sz="1200" dirty="0">
                <a:solidFill>
                  <a:srgbClr val="D83C8E"/>
                </a:solidFill>
                <a:latin typeface="Poppins Light"/>
              </a:rPr>
              <a:t>Very Good</a:t>
            </a:r>
            <a:r>
              <a:rPr kumimoji="0" lang="en-GB" sz="1200" b="1" i="0" u="none" strike="noStrike" kern="1200" cap="none" spc="0" normalizeH="0" baseline="0" noProof="0" dirty="0">
                <a:ln>
                  <a:noFill/>
                </a:ln>
                <a:solidFill>
                  <a:srgbClr val="D83C8E"/>
                </a:solidFill>
                <a:effectLst/>
                <a:uLnTx/>
                <a:uFillTx/>
                <a:latin typeface="Poppins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D83C8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Each </a:t>
            </a:r>
            <a:r>
              <a:rPr kumimoji="0" lang="en-GB" sz="1200" b="1" i="0" u="none" strike="noStrike" kern="1200" cap="none" spc="0" normalizeH="0" baseline="0" noProof="0" dirty="0">
                <a:ln>
                  <a:noFill/>
                </a:ln>
                <a:solidFill>
                  <a:srgbClr val="004C6B"/>
                </a:solidFill>
                <a:effectLst/>
                <a:uLnTx/>
                <a:uFillTx/>
                <a:latin typeface="Poppins Light"/>
                <a:ea typeface="+mn-ea"/>
                <a:cs typeface="+mn-cs"/>
              </a:rPr>
              <a:t>average rating </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has been colour coded to indicate positive, (green) negative (pink) or neutral (blue) sentiment.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4C6B"/>
              </a:solidFill>
              <a:effectLst/>
              <a:uLnTx/>
              <a:uFillTx/>
              <a:latin typeface="Poppins Light"/>
              <a:ea typeface="+mn-ea"/>
              <a:cs typeface="+mn-cs"/>
            </a:endParaRPr>
          </a:p>
          <a:p>
            <a:pPr marL="171450" lvl="1" indent="-171450">
              <a:buFont typeface="Arial" panose="020B0604020202020204" pitchFamily="34" charset="0"/>
              <a:buChar char="•"/>
            </a:pPr>
            <a:endParaRPr lang="en-GB" b="0" dirty="0">
              <a:solidFill>
                <a:srgbClr val="004C6B"/>
              </a:solidFill>
              <a:highlight>
                <a:srgbClr val="FFFF00"/>
              </a:highlight>
            </a:endParaRPr>
          </a:p>
          <a:p>
            <a:pPr marL="171450" lvl="1" indent="-171450">
              <a:buFont typeface="Arial" panose="020B0604020202020204" pitchFamily="34" charset="0"/>
              <a:buChar char="•"/>
            </a:pPr>
            <a:endParaRPr lang="en-GB" b="0" dirty="0">
              <a:solidFill>
                <a:srgbClr val="004C6B"/>
              </a:solidFill>
            </a:endParaRPr>
          </a:p>
          <a:p>
            <a:pPr lvl="1"/>
            <a:endParaRPr lang="en-GB" dirty="0">
              <a:solidFill>
                <a:srgbClr val="004C6B"/>
              </a:solidFill>
            </a:endParaRPr>
          </a:p>
          <a:p>
            <a:pPr lvl="1"/>
            <a:endParaRPr lang="en-GB" dirty="0">
              <a:solidFill>
                <a:srgbClr val="004C6B"/>
              </a:solidFill>
            </a:endParaRPr>
          </a:p>
          <a:p>
            <a:pPr lvl="1"/>
            <a:endParaRPr lang="en-GB" dirty="0">
              <a:solidFill>
                <a:srgbClr val="004C6B"/>
              </a:solidFill>
            </a:endParaRPr>
          </a:p>
          <a:p>
            <a:pPr lvl="1"/>
            <a:endParaRPr lang="en-GB" dirty="0">
              <a:solidFill>
                <a:schemeClr val="accent1"/>
              </a:solidFill>
            </a:endParaRPr>
          </a:p>
          <a:p>
            <a:pPr lvl="1"/>
            <a:endParaRPr lang="en-GB" dirty="0">
              <a:solidFill>
                <a:schemeClr val="accent1"/>
              </a:solidFill>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21</a:t>
            </a:fld>
            <a:endParaRPr lang="en-GB" noProof="0"/>
          </a:p>
        </p:txBody>
      </p:sp>
      <p:sp>
        <p:nvSpPr>
          <p:cNvPr id="3" name="TextBox 2">
            <a:extLst>
              <a:ext uri="{FF2B5EF4-FFF2-40B4-BE49-F238E27FC236}">
                <a16:creationId xmlns:a16="http://schemas.microsoft.com/office/drawing/2014/main" id="{41A83D06-75FF-7386-1616-D8A1A668380A}"/>
              </a:ext>
            </a:extLst>
          </p:cNvPr>
          <p:cNvSpPr txBox="1"/>
          <p:nvPr/>
        </p:nvSpPr>
        <p:spPr>
          <a:xfrm>
            <a:off x="3356992" y="2720752"/>
            <a:ext cx="2875432" cy="246221"/>
          </a:xfrm>
          <a:prstGeom prst="rect">
            <a:avLst/>
          </a:prstGeom>
          <a:noFill/>
        </p:spPr>
        <p:txBody>
          <a:bodyPr wrap="square" rtlCol="0">
            <a:spAutoFit/>
          </a:bodyPr>
          <a:lstStyle/>
          <a:p>
            <a:r>
              <a:rPr lang="en-GB" sz="1000" dirty="0"/>
              <a:t>Positive                Neutral                Negative</a:t>
            </a:r>
          </a:p>
        </p:txBody>
      </p:sp>
      <p:sp>
        <p:nvSpPr>
          <p:cNvPr id="4" name="Rectangle 3">
            <a:extLst>
              <a:ext uri="{FF2B5EF4-FFF2-40B4-BE49-F238E27FC236}">
                <a16:creationId xmlns:a16="http://schemas.microsoft.com/office/drawing/2014/main" id="{C1A60AA5-173B-7562-683F-078CAC4877CA}"/>
              </a:ext>
            </a:extLst>
          </p:cNvPr>
          <p:cNvSpPr/>
          <p:nvPr/>
        </p:nvSpPr>
        <p:spPr>
          <a:xfrm>
            <a:off x="4014784" y="2774921"/>
            <a:ext cx="395548" cy="13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E2F23B4-2E33-4F29-42EB-4FEA4296CBCF}"/>
              </a:ext>
            </a:extLst>
          </p:cNvPr>
          <p:cNvSpPr/>
          <p:nvPr/>
        </p:nvSpPr>
        <p:spPr>
          <a:xfrm>
            <a:off x="4986396" y="2774921"/>
            <a:ext cx="395548" cy="13788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178D5C98-72A4-9355-1BAC-C55792939548}"/>
              </a:ext>
            </a:extLst>
          </p:cNvPr>
          <p:cNvSpPr/>
          <p:nvPr/>
        </p:nvSpPr>
        <p:spPr>
          <a:xfrm>
            <a:off x="6103016" y="2774921"/>
            <a:ext cx="395548" cy="13788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graphicFrame>
        <p:nvGraphicFramePr>
          <p:cNvPr id="15" name="Table 14">
            <a:extLst>
              <a:ext uri="{FF2B5EF4-FFF2-40B4-BE49-F238E27FC236}">
                <a16:creationId xmlns:a16="http://schemas.microsoft.com/office/drawing/2014/main" id="{0D7537D7-A3F5-EC12-B850-A690C7B87F5F}"/>
              </a:ext>
            </a:extLst>
          </p:cNvPr>
          <p:cNvGraphicFramePr>
            <a:graphicFrameLocks noGrp="1"/>
          </p:cNvGraphicFramePr>
          <p:nvPr>
            <p:extLst>
              <p:ext uri="{D42A27DB-BD31-4B8C-83A1-F6EECF244321}">
                <p14:modId xmlns:p14="http://schemas.microsoft.com/office/powerpoint/2010/main" val="4044650256"/>
              </p:ext>
            </p:extLst>
          </p:nvPr>
        </p:nvGraphicFramePr>
        <p:xfrm>
          <a:off x="445380" y="3080792"/>
          <a:ext cx="6079965" cy="4223996"/>
        </p:xfrm>
        <a:graphic>
          <a:graphicData uri="http://schemas.openxmlformats.org/drawingml/2006/table">
            <a:tbl>
              <a:tblPr/>
              <a:tblGrid>
                <a:gridCol w="1427083">
                  <a:extLst>
                    <a:ext uri="{9D8B030D-6E8A-4147-A177-3AD203B41FA5}">
                      <a16:colId xmlns:a16="http://schemas.microsoft.com/office/drawing/2014/main" val="2988598672"/>
                    </a:ext>
                  </a:extLst>
                </a:gridCol>
                <a:gridCol w="789993">
                  <a:extLst>
                    <a:ext uri="{9D8B030D-6E8A-4147-A177-3AD203B41FA5}">
                      <a16:colId xmlns:a16="http://schemas.microsoft.com/office/drawing/2014/main" val="3902665406"/>
                    </a:ext>
                  </a:extLst>
                </a:gridCol>
                <a:gridCol w="815475">
                  <a:extLst>
                    <a:ext uri="{9D8B030D-6E8A-4147-A177-3AD203B41FA5}">
                      <a16:colId xmlns:a16="http://schemas.microsoft.com/office/drawing/2014/main" val="576317009"/>
                    </a:ext>
                  </a:extLst>
                </a:gridCol>
                <a:gridCol w="743157">
                  <a:extLst>
                    <a:ext uri="{9D8B030D-6E8A-4147-A177-3AD203B41FA5}">
                      <a16:colId xmlns:a16="http://schemas.microsoft.com/office/drawing/2014/main" val="634348462"/>
                    </a:ext>
                  </a:extLst>
                </a:gridCol>
                <a:gridCol w="811343">
                  <a:extLst>
                    <a:ext uri="{9D8B030D-6E8A-4147-A177-3AD203B41FA5}">
                      <a16:colId xmlns:a16="http://schemas.microsoft.com/office/drawing/2014/main" val="3843460401"/>
                    </a:ext>
                  </a:extLst>
                </a:gridCol>
                <a:gridCol w="747519">
                  <a:extLst>
                    <a:ext uri="{9D8B030D-6E8A-4147-A177-3AD203B41FA5}">
                      <a16:colId xmlns:a16="http://schemas.microsoft.com/office/drawing/2014/main" val="477645672"/>
                    </a:ext>
                  </a:extLst>
                </a:gridCol>
                <a:gridCol w="745395">
                  <a:extLst>
                    <a:ext uri="{9D8B030D-6E8A-4147-A177-3AD203B41FA5}">
                      <a16:colId xmlns:a16="http://schemas.microsoft.com/office/drawing/2014/main" val="1895166729"/>
                    </a:ext>
                  </a:extLst>
                </a:gridCol>
              </a:tblGrid>
              <a:tr h="1122731">
                <a:tc rowSpan="2">
                  <a:txBody>
                    <a:bodyPr/>
                    <a:lstStyle/>
                    <a:p>
                      <a:pPr algn="l" fontAlgn="t"/>
                      <a:endParaRPr lang="en-GB" sz="1200" b="1" i="0" u="none" strike="noStrike" dirty="0">
                        <a:solidFill>
                          <a:schemeClr val="tx1"/>
                        </a:solidFill>
                        <a:effectLst/>
                        <a:latin typeface="Poppins" panose="00000500000000000000" pitchFamily="2" charset="0"/>
                      </a:endParaRPr>
                    </a:p>
                    <a:p>
                      <a:pPr algn="l" fontAlgn="t"/>
                      <a:endParaRPr lang="en-GB" sz="1200" b="1" i="0" u="none" strike="noStrike" dirty="0">
                        <a:solidFill>
                          <a:schemeClr val="tx1"/>
                        </a:solidFill>
                        <a:effectLst/>
                        <a:latin typeface="Poppins" panose="00000500000000000000" pitchFamily="2" charset="0"/>
                      </a:endParaRPr>
                    </a:p>
                    <a:p>
                      <a:pPr algn="l" fontAlgn="t"/>
                      <a:r>
                        <a:rPr lang="en-GB" sz="1200" b="1" i="0" u="none" strike="noStrike" dirty="0">
                          <a:solidFill>
                            <a:schemeClr val="tx1"/>
                          </a:solidFill>
                          <a:effectLst/>
                          <a:latin typeface="Poppins" panose="00000500000000000000" pitchFamily="2" charset="0"/>
                        </a:rPr>
                        <a:t>   PCN NAME</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fontAlgn="ctr"/>
                      <a:r>
                        <a:rPr lang="en-GB" sz="1200" b="1" i="0" u="none" strike="noStrike" dirty="0">
                          <a:solidFill>
                            <a:schemeClr val="tx1"/>
                          </a:solidFill>
                          <a:effectLst/>
                          <a:latin typeface="Poppins" panose="00000500000000000000" pitchFamily="2" charset="0"/>
                        </a:rPr>
                        <a:t>ACCESS (out of 4) </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4">
                  <a:txBody>
                    <a:bodyPr/>
                    <a:lstStyle/>
                    <a:p>
                      <a:pPr algn="ctr" fontAlgn="ctr"/>
                      <a:r>
                        <a:rPr lang="en-GB" sz="1200" b="1" i="0" u="none" strike="noStrike" dirty="0">
                          <a:solidFill>
                            <a:schemeClr val="tx1"/>
                          </a:solidFill>
                          <a:effectLst/>
                          <a:latin typeface="Poppins" panose="00000500000000000000" pitchFamily="2" charset="0"/>
                        </a:rPr>
                        <a:t>QUALITY (out of 5</a:t>
                      </a:r>
                      <a:r>
                        <a:rPr lang="en-GB" sz="1200" b="1" i="0" u="none" strike="noStrike" dirty="0">
                          <a:solidFill>
                            <a:srgbClr val="003E54"/>
                          </a:solidFill>
                          <a:effectLst/>
                          <a:latin typeface="Poppins" panose="00000500000000000000" pitchFamily="2" charset="0"/>
                        </a:rPr>
                        <a: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47735180"/>
                  </a:ext>
                </a:extLst>
              </a:tr>
              <a:tr h="550905">
                <a:tc vMerge="1">
                  <a:txBody>
                    <a:bodyPr/>
                    <a:lstStyle/>
                    <a:p>
                      <a:endParaRPr lang="en-GB"/>
                    </a:p>
                  </a:txBody>
                  <a:tcPr/>
                </a:tc>
                <a:tc>
                  <a:txBody>
                    <a:bodyPr/>
                    <a:lstStyle/>
                    <a:p>
                      <a:pPr algn="ctr" fontAlgn="t"/>
                      <a:r>
                        <a:rPr lang="en-GB" sz="800" b="1" i="0" u="none" strike="noStrike" dirty="0">
                          <a:solidFill>
                            <a:schemeClr val="tx1"/>
                          </a:solidFill>
                          <a:effectLst/>
                          <a:latin typeface="Poppins" panose="00000500000000000000" pitchFamily="2" charset="0"/>
                        </a:rPr>
                        <a:t>Getting an appointment</a:t>
                      </a:r>
                    </a:p>
                  </a:txBody>
                  <a:tcPr marL="36000" marR="36000" marT="36000" marB="3600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chemeClr val="tx1"/>
                          </a:solidFill>
                          <a:effectLst/>
                          <a:latin typeface="Poppins" panose="00000500000000000000" pitchFamily="2" charset="0"/>
                        </a:rPr>
                        <a:t>Getting through on the phone</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chemeClr val="tx1"/>
                          </a:solidFill>
                          <a:effectLst/>
                          <a:latin typeface="Poppins" panose="00000500000000000000" pitchFamily="2" charset="0"/>
                        </a:rPr>
                        <a:t>Of Online </a:t>
                      </a:r>
                      <a:br>
                        <a:rPr lang="en-GB" sz="800" b="1" i="0" u="none" strike="noStrike" dirty="0">
                          <a:solidFill>
                            <a:schemeClr val="tx1"/>
                          </a:solidFill>
                          <a:effectLst/>
                          <a:latin typeface="Poppins" panose="00000500000000000000" pitchFamily="2" charset="0"/>
                        </a:rPr>
                      </a:br>
                      <a:r>
                        <a:rPr lang="en-GB" sz="800" b="1" i="0" u="none" strike="noStrike" dirty="0">
                          <a:solidFill>
                            <a:schemeClr val="tx1"/>
                          </a:solidFill>
                          <a:effectLst/>
                          <a:latin typeface="Poppins" panose="00000500000000000000" pitchFamily="2" charset="0"/>
                        </a:rPr>
                        <a:t>consultation</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chemeClr val="tx1"/>
                          </a:solidFill>
                          <a:effectLst/>
                          <a:latin typeface="Poppins" panose="00000500000000000000" pitchFamily="2" charset="0"/>
                        </a:rPr>
                        <a:t>Of Telephone</a:t>
                      </a:r>
                      <a:br>
                        <a:rPr lang="en-GB" sz="800" b="1" i="0" u="none" strike="noStrike" dirty="0">
                          <a:solidFill>
                            <a:schemeClr val="tx1"/>
                          </a:solidFill>
                          <a:effectLst/>
                          <a:latin typeface="Poppins" panose="00000500000000000000" pitchFamily="2" charset="0"/>
                        </a:rPr>
                      </a:br>
                      <a:r>
                        <a:rPr lang="en-GB" sz="800" b="1" i="0" u="none" strike="noStrike" dirty="0">
                          <a:solidFill>
                            <a:schemeClr val="tx1"/>
                          </a:solidFill>
                          <a:effectLst/>
                          <a:latin typeface="Poppins" panose="00000500000000000000" pitchFamily="2" charset="0"/>
                        </a:rPr>
                        <a:t>consultation</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chemeClr val="tx1"/>
                          </a:solidFill>
                          <a:effectLst/>
                          <a:latin typeface="Poppins" panose="00000500000000000000" pitchFamily="2" charset="0"/>
                        </a:rPr>
                        <a:t>Of Staff attitudes</a:t>
                      </a:r>
                    </a:p>
                  </a:txBody>
                  <a:tcPr marL="36000" marR="36000" marT="36000" marB="3600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chemeClr val="tx1"/>
                          </a:solidFill>
                          <a:effectLst/>
                          <a:latin typeface="Poppins" panose="00000500000000000000" pitchFamily="2" charset="0"/>
                        </a:rPr>
                        <a:t>Of Treatment and Care</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6608475"/>
                  </a:ext>
                </a:extLst>
              </a:tr>
              <a:tr h="335543">
                <a:tc>
                  <a:txBody>
                    <a:bodyPr/>
                    <a:lstStyle/>
                    <a:p>
                      <a:pPr algn="l" fontAlgn="t"/>
                      <a:r>
                        <a:rPr lang="en-GB" sz="1100" b="1" i="0" u="none" strike="noStrike" dirty="0" err="1">
                          <a:solidFill>
                            <a:schemeClr val="tx1"/>
                          </a:solidFill>
                          <a:effectLst/>
                          <a:latin typeface="Poppins" panose="00000500000000000000" pitchFamily="2" charset="0"/>
                        </a:rPr>
                        <a:t>Aplos</a:t>
                      </a:r>
                      <a:endParaRPr lang="en-GB" sz="1100" b="1" i="0" u="none" strike="noStrike" dirty="0">
                        <a:solidFill>
                          <a:schemeClr val="tx1"/>
                        </a:solidFill>
                        <a:effectLst/>
                        <a:latin typeface="Poppins" panose="00000500000000000000" pitchFamily="2" charset="0"/>
                      </a:endParaRPr>
                    </a:p>
                    <a:p>
                      <a:pPr algn="l" fontAlgn="t"/>
                      <a:r>
                        <a:rPr lang="en-GB" sz="1000" b="1" i="0" u="none" strike="noStrike" dirty="0">
                          <a:solidFill>
                            <a:schemeClr val="tx1"/>
                          </a:solidFill>
                          <a:effectLst/>
                          <a:latin typeface="Poppins" panose="00000500000000000000" pitchFamily="2" charset="0"/>
                        </a:rPr>
                        <a:t>No of reviews: 32</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mn-lt"/>
                        </a:rPr>
                        <a:t>2.7</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algn="ctr" fontAlgn="ctr"/>
                      <a:r>
                        <a:rPr lang="en-GB" sz="1000" b="1" i="0" u="none" strike="noStrike" dirty="0">
                          <a:solidFill>
                            <a:srgbClr val="FFFFFF"/>
                          </a:solidFill>
                          <a:effectLst/>
                          <a:latin typeface="+mn-lt"/>
                        </a:rPr>
                        <a:t>2.5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algn="ctr" fontAlgn="ctr"/>
                      <a:r>
                        <a:rPr lang="en-GB" sz="1000" b="1" i="0" u="none" strike="noStrike" dirty="0">
                          <a:solidFill>
                            <a:srgbClr val="FFFFFF"/>
                          </a:solidFill>
                          <a:effectLst/>
                          <a:latin typeface="+mn-lt"/>
                        </a:rPr>
                        <a:t>3.2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3.8</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3.8</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extLst>
                  <a:ext uri="{0D108BD9-81ED-4DB2-BD59-A6C34878D82A}">
                    <a16:rowId xmlns:a16="http://schemas.microsoft.com/office/drawing/2014/main" val="1098913479"/>
                  </a:ext>
                </a:extLst>
              </a:tr>
              <a:tr h="335543">
                <a:tc>
                  <a:txBody>
                    <a:bodyPr/>
                    <a:lstStyle/>
                    <a:p>
                      <a:pPr algn="l" fontAlgn="t"/>
                      <a:r>
                        <a:rPr lang="en-GB" sz="1100" b="1" i="0" u="none" strike="noStrike" dirty="0">
                          <a:solidFill>
                            <a:schemeClr val="tx1"/>
                          </a:solidFill>
                          <a:effectLst/>
                          <a:latin typeface="Poppins" panose="00000500000000000000" pitchFamily="2" charset="0"/>
                        </a:rPr>
                        <a:t>Lewisham Alliance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chemeClr val="tx1"/>
                          </a:solidFill>
                          <a:effectLst/>
                          <a:latin typeface="Poppins" panose="00000500000000000000" pitchFamily="2" charset="0"/>
                        </a:rPr>
                        <a:t>No of reviews: 45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mn-lt"/>
                        </a:rPr>
                        <a:t>2.4</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000" b="1" i="0" u="none" strike="noStrike" dirty="0">
                          <a:solidFill>
                            <a:srgbClr val="FFFFFF"/>
                          </a:solidFill>
                          <a:effectLst/>
                          <a:latin typeface="+mn-lt"/>
                        </a:rPr>
                        <a:t>2.6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algn="ctr" fontAlgn="ctr"/>
                      <a:r>
                        <a:rPr lang="en-GB" sz="1000" b="1" i="0" u="none" strike="noStrike" dirty="0">
                          <a:solidFill>
                            <a:srgbClr val="FFFFFF"/>
                          </a:solidFill>
                          <a:effectLst/>
                          <a:latin typeface="+mn-lt"/>
                        </a:rPr>
                        <a:t>3.5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4.0</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algn="ctr" fontAlgn="ctr"/>
                      <a:r>
                        <a:rPr lang="en-GB" sz="1000" b="1" i="0" u="none" strike="noStrike" dirty="0">
                          <a:solidFill>
                            <a:srgbClr val="FFFFFF"/>
                          </a:solidFill>
                          <a:effectLst/>
                          <a:latin typeface="+mn-lt"/>
                        </a:rPr>
                        <a:t>4.0</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extLst>
                  <a:ext uri="{0D108BD9-81ED-4DB2-BD59-A6C34878D82A}">
                    <a16:rowId xmlns:a16="http://schemas.microsoft.com/office/drawing/2014/main" val="2891936785"/>
                  </a:ext>
                </a:extLst>
              </a:tr>
              <a:tr h="335543">
                <a:tc>
                  <a:txBody>
                    <a:bodyPr/>
                    <a:lstStyle/>
                    <a:p>
                      <a:pPr algn="l" fontAlgn="t"/>
                      <a:r>
                        <a:rPr lang="en-GB" sz="1100" b="1" i="0" u="none" strike="noStrike" dirty="0">
                          <a:solidFill>
                            <a:schemeClr val="tx1"/>
                          </a:solidFill>
                          <a:effectLst/>
                          <a:latin typeface="Poppins" panose="00000500000000000000" pitchFamily="2" charset="0"/>
                        </a:rPr>
                        <a:t>Lewisham Care Partnership</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chemeClr val="tx1"/>
                          </a:solidFill>
                          <a:effectLst/>
                          <a:latin typeface="Poppins" panose="00000500000000000000" pitchFamily="2" charset="0"/>
                        </a:rPr>
                        <a:t>No of reviews: 39</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mn-lt"/>
                        </a:rPr>
                        <a:t>1.9</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000" b="1" i="0" u="none" strike="noStrike" dirty="0">
                          <a:solidFill>
                            <a:srgbClr val="FFFFFF"/>
                          </a:solidFill>
                          <a:effectLst/>
                          <a:latin typeface="+mn-lt"/>
                        </a:rPr>
                        <a:t>1.7</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000" b="1" i="0" u="none" strike="noStrike" dirty="0">
                          <a:solidFill>
                            <a:srgbClr val="FFFFFF"/>
                          </a:solidFill>
                          <a:effectLst/>
                          <a:latin typeface="+mn-lt"/>
                        </a:rPr>
                        <a:t>3.1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3.4</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3.6</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extLst>
                  <a:ext uri="{0D108BD9-81ED-4DB2-BD59-A6C34878D82A}">
                    <a16:rowId xmlns:a16="http://schemas.microsoft.com/office/drawing/2014/main" val="3685479033"/>
                  </a:ext>
                </a:extLst>
              </a:tr>
              <a:tr h="335543">
                <a:tc>
                  <a:txBody>
                    <a:bodyPr/>
                    <a:lstStyle/>
                    <a:p>
                      <a:pPr algn="l" fontAlgn="t"/>
                      <a:r>
                        <a:rPr lang="en-GB" sz="1100" b="1" i="0" u="none" strike="noStrike" dirty="0">
                          <a:solidFill>
                            <a:schemeClr val="tx1"/>
                          </a:solidFill>
                          <a:effectLst/>
                          <a:latin typeface="Poppins" panose="00000500000000000000" pitchFamily="2" charset="0"/>
                        </a:rPr>
                        <a:t>Modality</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chemeClr val="tx1"/>
                          </a:solidFill>
                          <a:effectLst/>
                          <a:latin typeface="Poppins" panose="00000500000000000000" pitchFamily="2" charset="0"/>
                        </a:rPr>
                        <a:t>No of reviews: 85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mn-lt"/>
                        </a:rPr>
                        <a:t>2.4</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000" b="1" i="0" u="none" strike="noStrike" dirty="0">
                          <a:solidFill>
                            <a:srgbClr val="FFFFFF"/>
                          </a:solidFill>
                          <a:effectLst/>
                          <a:latin typeface="+mn-lt"/>
                        </a:rPr>
                        <a:t>2.1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000" b="1" i="0" u="none" strike="noStrike" kern="1200" dirty="0">
                          <a:solidFill>
                            <a:srgbClr val="FFFFFF"/>
                          </a:solidFill>
                          <a:effectLst/>
                          <a:latin typeface="+mn-lt"/>
                          <a:ea typeface="+mn-ea"/>
                          <a:cs typeface="+mn-cs"/>
                        </a:rPr>
                        <a:t>3.2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3.9</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3.8</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extLst>
                  <a:ext uri="{0D108BD9-81ED-4DB2-BD59-A6C34878D82A}">
                    <a16:rowId xmlns:a16="http://schemas.microsoft.com/office/drawing/2014/main" val="2438987223"/>
                  </a:ext>
                </a:extLst>
              </a:tr>
              <a:tr h="341701">
                <a:tc>
                  <a:txBody>
                    <a:bodyPr/>
                    <a:lstStyle/>
                    <a:p>
                      <a:pPr algn="l" fontAlgn="t"/>
                      <a:r>
                        <a:rPr lang="en-GB" sz="1100" b="1" i="0" u="none" strike="noStrike" dirty="0">
                          <a:solidFill>
                            <a:schemeClr val="tx1"/>
                          </a:solidFill>
                          <a:effectLst/>
                          <a:latin typeface="Poppins" panose="00000500000000000000" pitchFamily="2" charset="0"/>
                        </a:rPr>
                        <a:t>North Lewisham</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chemeClr val="tx1"/>
                          </a:solidFill>
                          <a:effectLst/>
                          <a:latin typeface="Poppins" panose="00000500000000000000" pitchFamily="2" charset="0"/>
                        </a:rPr>
                        <a:t>No of reviews</a:t>
                      </a:r>
                      <a:r>
                        <a:rPr lang="en-GB" sz="1100" b="1" i="0" u="none" strike="noStrike" dirty="0">
                          <a:solidFill>
                            <a:schemeClr val="tx1"/>
                          </a:solidFill>
                          <a:effectLst/>
                          <a:latin typeface="Poppins" panose="00000500000000000000" pitchFamily="2" charset="0"/>
                        </a:rPr>
                        <a:t>: </a:t>
                      </a:r>
                      <a:r>
                        <a:rPr lang="en-GB" sz="1000" b="1" i="0" u="none" strike="noStrike" dirty="0">
                          <a:solidFill>
                            <a:schemeClr val="tx1"/>
                          </a:solidFill>
                          <a:effectLst/>
                          <a:latin typeface="Poppins" panose="00000500000000000000" pitchFamily="2" charset="0"/>
                        </a:rPr>
                        <a:t>57</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mn-lt"/>
                        </a:rPr>
                        <a:t>2.6</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algn="ctr" fontAlgn="ctr"/>
                      <a:r>
                        <a:rPr lang="en-GB" sz="1000" b="1" i="0" u="none" strike="noStrike" dirty="0">
                          <a:solidFill>
                            <a:srgbClr val="FFFFFF"/>
                          </a:solidFill>
                          <a:effectLst/>
                          <a:latin typeface="+mn-lt"/>
                        </a:rPr>
                        <a:t>2.6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marL="0" algn="ctr" defTabSz="914400" rtl="0" eaLnBrk="1" fontAlgn="ctr" latinLnBrk="0" hangingPunct="1"/>
                      <a:r>
                        <a:rPr lang="en-GB" sz="1000" b="1" i="0" u="none" strike="noStrike" kern="1200" dirty="0">
                          <a:solidFill>
                            <a:srgbClr val="FFFFFF"/>
                          </a:solidFill>
                          <a:effectLst/>
                          <a:latin typeface="+mn-lt"/>
                          <a:ea typeface="+mn-ea"/>
                          <a:cs typeface="+mn-cs"/>
                        </a:rPr>
                        <a:t>3.3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4.0</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algn="ctr" fontAlgn="ctr"/>
                      <a:r>
                        <a:rPr lang="en-GB" sz="1000" b="1" i="0" u="none" strike="noStrike" dirty="0">
                          <a:solidFill>
                            <a:srgbClr val="FFFFFF"/>
                          </a:solidFill>
                          <a:effectLst/>
                          <a:latin typeface="+mn-lt"/>
                        </a:rPr>
                        <a:t>3.7</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extLst>
                  <a:ext uri="{0D108BD9-81ED-4DB2-BD59-A6C34878D82A}">
                    <a16:rowId xmlns:a16="http://schemas.microsoft.com/office/drawing/2014/main" val="4275342960"/>
                  </a:ext>
                </a:extLst>
              </a:tr>
              <a:tr h="341701">
                <a:tc>
                  <a:txBody>
                    <a:bodyPr/>
                    <a:lstStyle/>
                    <a:p>
                      <a:pPr algn="l" fontAlgn="t"/>
                      <a:r>
                        <a:rPr lang="en-GB" sz="1100" b="1" i="0" u="none" strike="noStrike" dirty="0" err="1">
                          <a:solidFill>
                            <a:schemeClr val="tx1"/>
                          </a:solidFill>
                          <a:effectLst/>
                          <a:latin typeface="Poppins" panose="00000500000000000000" pitchFamily="2" charset="0"/>
                        </a:rPr>
                        <a:t>Sevenfields</a:t>
                      </a:r>
                      <a:endParaRPr lang="en-GB" sz="1100" b="1" i="0" u="none" strike="noStrike" dirty="0">
                        <a:solidFill>
                          <a:schemeClr val="tx1"/>
                        </a:solidFill>
                        <a:effectLst/>
                        <a:latin typeface="Poppins" panose="00000500000000000000" pitchFamily="2" charset="0"/>
                      </a:endParaRPr>
                    </a:p>
                    <a:p>
                      <a:pPr algn="l" fontAlgn="t"/>
                      <a:r>
                        <a:rPr lang="en-GB" sz="1000" b="1" i="0" u="none" strike="noStrike" dirty="0">
                          <a:solidFill>
                            <a:schemeClr val="tx1"/>
                          </a:solidFill>
                          <a:effectLst/>
                          <a:latin typeface="Poppins" panose="00000500000000000000" pitchFamily="2" charset="0"/>
                        </a:rPr>
                        <a:t>No of reviews</a:t>
                      </a:r>
                      <a:r>
                        <a:rPr lang="en-GB" sz="1100" b="1" i="0" u="none" strike="noStrike" dirty="0">
                          <a:solidFill>
                            <a:schemeClr val="tx1"/>
                          </a:solidFill>
                          <a:effectLst/>
                          <a:latin typeface="Poppins" panose="00000500000000000000" pitchFamily="2" charset="0"/>
                        </a:rPr>
                        <a:t>: </a:t>
                      </a:r>
                      <a:r>
                        <a:rPr lang="en-GB" sz="1000" b="1" i="0" u="none" strike="noStrike" dirty="0">
                          <a:solidFill>
                            <a:schemeClr val="tx1"/>
                          </a:solidFill>
                          <a:effectLst/>
                          <a:latin typeface="Poppins" panose="00000500000000000000" pitchFamily="2" charset="0"/>
                        </a:rPr>
                        <a:t>38</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mn-lt"/>
                        </a:rPr>
                        <a:t>2.6</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algn="ctr" fontAlgn="ctr"/>
                      <a:r>
                        <a:rPr lang="en-GB" sz="1000" b="1" i="0" u="none" strike="noStrike" dirty="0">
                          <a:solidFill>
                            <a:srgbClr val="FFFFFF"/>
                          </a:solidFill>
                          <a:effectLst/>
                          <a:latin typeface="+mn-lt"/>
                        </a:rPr>
                        <a:t>2.2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4095"/>
                    </a:solidFill>
                  </a:tcPr>
                </a:tc>
                <a:tc>
                  <a:txBody>
                    <a:bodyPr/>
                    <a:lstStyle/>
                    <a:p>
                      <a:pPr algn="ctr" fontAlgn="ctr"/>
                      <a:r>
                        <a:rPr lang="en-GB" sz="1000" b="1" i="0" u="none" strike="noStrike" kern="1200" dirty="0">
                          <a:solidFill>
                            <a:srgbClr val="FFFFFF"/>
                          </a:solidFill>
                          <a:effectLst/>
                          <a:latin typeface="+mn-lt"/>
                          <a:ea typeface="+mn-ea"/>
                          <a:cs typeface="+mn-cs"/>
                        </a:rPr>
                        <a:t>3.4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3.7</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54"/>
                    </a:solidFill>
                  </a:tcPr>
                </a:tc>
                <a:tc>
                  <a:txBody>
                    <a:bodyPr/>
                    <a:lstStyle/>
                    <a:p>
                      <a:pPr algn="ctr" fontAlgn="ctr"/>
                      <a:r>
                        <a:rPr lang="en-GB" sz="1000" b="1" i="0" u="none" strike="noStrike" dirty="0">
                          <a:solidFill>
                            <a:srgbClr val="FFFFFF"/>
                          </a:solidFill>
                          <a:effectLst/>
                          <a:latin typeface="+mn-lt"/>
                        </a:rPr>
                        <a:t>3.6</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E54"/>
                    </a:solidFill>
                  </a:tcPr>
                </a:tc>
                <a:extLst>
                  <a:ext uri="{0D108BD9-81ED-4DB2-BD59-A6C34878D82A}">
                    <a16:rowId xmlns:a16="http://schemas.microsoft.com/office/drawing/2014/main" val="280457461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37570" y="1171579"/>
            <a:ext cx="6047999" cy="541061"/>
          </a:xfrm>
        </p:spPr>
        <p:txBody>
          <a:bodyPr/>
          <a:lstStyle/>
          <a:p>
            <a:r>
              <a:rPr lang="en-GB" sz="1200" b="0" dirty="0">
                <a:solidFill>
                  <a:srgbClr val="004C6B"/>
                </a:solidFill>
              </a:rPr>
              <a:t>We have also identified the top 3 positive and negative themes for each PCN where we have received over 20 reviews.</a:t>
            </a:r>
          </a:p>
          <a:p>
            <a:endParaRPr lang="en-GB" sz="1200" b="0" dirty="0">
              <a:solidFill>
                <a:srgbClr val="004C6B"/>
              </a:solidFill>
            </a:endParaRPr>
          </a:p>
          <a:p>
            <a:endParaRPr lang="en-GB" sz="1200" b="0" dirty="0">
              <a:solidFill>
                <a:srgbClr val="004C6B"/>
              </a:solidFill>
            </a:endParaRPr>
          </a:p>
          <a:p>
            <a:endParaRPr lang="en-GB" sz="1200" b="0" dirty="0">
              <a:solidFill>
                <a:srgbClr val="004C6B"/>
              </a:solidFill>
            </a:endParaRPr>
          </a:p>
        </p:txBody>
      </p:sp>
      <p:sp>
        <p:nvSpPr>
          <p:cNvPr id="5" name="Slide Number Placeholder 1">
            <a:extLst>
              <a:ext uri="{FF2B5EF4-FFF2-40B4-BE49-F238E27FC236}">
                <a16:creationId xmlns:a16="http://schemas.microsoft.com/office/drawing/2014/main" id="{16B2394C-605B-F4EA-4EF5-42D5C2FAF6DA}"/>
              </a:ext>
            </a:extLst>
          </p:cNvPr>
          <p:cNvSpPr>
            <a:spLocks noGrp="1"/>
          </p:cNvSpPr>
          <p:nvPr>
            <p:ph type="sldNum" sz="quarter" idx="12"/>
          </p:nvPr>
        </p:nvSpPr>
        <p:spPr>
          <a:xfrm>
            <a:off x="6059043" y="272480"/>
            <a:ext cx="430749" cy="360000"/>
          </a:xfrm>
        </p:spPr>
        <p:txBody>
          <a:bodyPr/>
          <a:lstStyle/>
          <a:p>
            <a:fld id="{9295DF58-4118-4551-8C61-1A7ED177FA2D}" type="slidenum">
              <a:rPr lang="en-GB" noProof="0" smtClean="0"/>
              <a:pPr/>
              <a:t>22</a:t>
            </a:fld>
            <a:endParaRPr lang="en-GB" noProof="0" dirty="0"/>
          </a:p>
        </p:txBody>
      </p:sp>
      <p:graphicFrame>
        <p:nvGraphicFramePr>
          <p:cNvPr id="10" name="Table 9">
            <a:extLst>
              <a:ext uri="{FF2B5EF4-FFF2-40B4-BE49-F238E27FC236}">
                <a16:creationId xmlns:a16="http://schemas.microsoft.com/office/drawing/2014/main" id="{7901D691-A810-54CF-288F-7F32453B5F7C}"/>
              </a:ext>
            </a:extLst>
          </p:cNvPr>
          <p:cNvGraphicFramePr>
            <a:graphicFrameLocks noGrp="1"/>
          </p:cNvGraphicFramePr>
          <p:nvPr>
            <p:extLst>
              <p:ext uri="{D42A27DB-BD31-4B8C-83A1-F6EECF244321}">
                <p14:modId xmlns:p14="http://schemas.microsoft.com/office/powerpoint/2010/main" val="4060426342"/>
              </p:ext>
            </p:extLst>
          </p:nvPr>
        </p:nvGraphicFramePr>
        <p:xfrm>
          <a:off x="457764" y="1698939"/>
          <a:ext cx="6027806" cy="7819071"/>
        </p:xfrm>
        <a:graphic>
          <a:graphicData uri="http://schemas.openxmlformats.org/drawingml/2006/table">
            <a:tbl>
              <a:tblPr firstRow="1" firstCol="1" bandRow="1"/>
              <a:tblGrid>
                <a:gridCol w="1548046">
                  <a:extLst>
                    <a:ext uri="{9D8B030D-6E8A-4147-A177-3AD203B41FA5}">
                      <a16:colId xmlns:a16="http://schemas.microsoft.com/office/drawing/2014/main" val="630454134"/>
                    </a:ext>
                  </a:extLst>
                </a:gridCol>
                <a:gridCol w="1463546">
                  <a:extLst>
                    <a:ext uri="{9D8B030D-6E8A-4147-A177-3AD203B41FA5}">
                      <a16:colId xmlns:a16="http://schemas.microsoft.com/office/drawing/2014/main" val="433542546"/>
                    </a:ext>
                  </a:extLst>
                </a:gridCol>
                <a:gridCol w="1548046">
                  <a:extLst>
                    <a:ext uri="{9D8B030D-6E8A-4147-A177-3AD203B41FA5}">
                      <a16:colId xmlns:a16="http://schemas.microsoft.com/office/drawing/2014/main" val="3183331996"/>
                    </a:ext>
                  </a:extLst>
                </a:gridCol>
                <a:gridCol w="1468168">
                  <a:extLst>
                    <a:ext uri="{9D8B030D-6E8A-4147-A177-3AD203B41FA5}">
                      <a16:colId xmlns:a16="http://schemas.microsoft.com/office/drawing/2014/main" val="3135203272"/>
                    </a:ext>
                  </a:extLst>
                </a:gridCol>
              </a:tblGrid>
              <a:tr h="266952">
                <a:tc>
                  <a:txBody>
                    <a:bodyPr/>
                    <a:lstStyle/>
                    <a:p>
                      <a:pPr algn="l">
                        <a:lnSpc>
                          <a:spcPct val="107000"/>
                        </a:lnSpc>
                        <a:spcAft>
                          <a:spcPts val="800"/>
                        </a:spcAft>
                      </a:pPr>
                      <a:r>
                        <a:rPr lang="en-GB" sz="1200" b="1" dirty="0">
                          <a:solidFill>
                            <a:srgbClr val="FFFFFF"/>
                          </a:solidFill>
                          <a:effectLst/>
                          <a:latin typeface="+mj-lt"/>
                          <a:ea typeface="Calibri" panose="020F0502020204030204" pitchFamily="34" charset="0"/>
                          <a:cs typeface="Times New Roman" panose="02020603050405020304" pitchFamily="18" charset="0"/>
                        </a:rPr>
                        <a:t>Primary Care Network</a:t>
                      </a:r>
                      <a:endParaRPr lang="en-GB" sz="1200" dirty="0">
                        <a:effectLst/>
                        <a:latin typeface="+mj-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06B"/>
                    </a:solidFill>
                  </a:tcPr>
                </a:tc>
                <a:tc>
                  <a:txBody>
                    <a:bodyPr/>
                    <a:lstStyle/>
                    <a:p>
                      <a:pPr algn="l">
                        <a:lnSpc>
                          <a:spcPct val="107000"/>
                        </a:lnSpc>
                        <a:spcAft>
                          <a:spcPts val="800"/>
                        </a:spcAft>
                      </a:pPr>
                      <a:r>
                        <a:rPr lang="en-GB" sz="1200" b="1" dirty="0">
                          <a:solidFill>
                            <a:srgbClr val="FFFFFF"/>
                          </a:solidFill>
                          <a:effectLst/>
                          <a:latin typeface="+mj-lt"/>
                          <a:ea typeface="Calibri" panose="020F0502020204030204" pitchFamily="34" charset="0"/>
                          <a:cs typeface="Times New Roman" panose="02020603050405020304" pitchFamily="18" charset="0"/>
                        </a:rPr>
                        <a:t>Overall star rating</a:t>
                      </a:r>
                      <a:endParaRPr lang="en-GB" sz="1200" dirty="0">
                        <a:effectLst/>
                        <a:latin typeface="+mj-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06B"/>
                    </a:solidFill>
                  </a:tcPr>
                </a:tc>
                <a:tc>
                  <a:txBody>
                    <a:bodyPr/>
                    <a:lstStyle/>
                    <a:p>
                      <a:pPr algn="l">
                        <a:lnSpc>
                          <a:spcPct val="107000"/>
                        </a:lnSpc>
                        <a:spcAft>
                          <a:spcPts val="800"/>
                        </a:spcAft>
                      </a:pPr>
                      <a:r>
                        <a:rPr lang="en-GB" sz="1200" b="1" dirty="0">
                          <a:solidFill>
                            <a:srgbClr val="FFFFFF"/>
                          </a:solidFill>
                          <a:effectLst/>
                          <a:latin typeface="+mj-lt"/>
                          <a:ea typeface="Calibri" panose="020F0502020204030204" pitchFamily="34" charset="0"/>
                          <a:cs typeface="Times New Roman" panose="02020603050405020304" pitchFamily="18" charset="0"/>
                        </a:rPr>
                        <a:t>Top 3 Positive Issues</a:t>
                      </a:r>
                      <a:endParaRPr lang="en-GB" sz="1200" dirty="0">
                        <a:effectLst/>
                        <a:latin typeface="+mj-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06B"/>
                    </a:solidFill>
                  </a:tcPr>
                </a:tc>
                <a:tc>
                  <a:txBody>
                    <a:bodyPr/>
                    <a:lstStyle/>
                    <a:p>
                      <a:pPr algn="l">
                        <a:lnSpc>
                          <a:spcPct val="107000"/>
                        </a:lnSpc>
                        <a:spcAft>
                          <a:spcPts val="800"/>
                        </a:spcAft>
                      </a:pPr>
                      <a:r>
                        <a:rPr lang="en-GB" sz="1200" b="1" dirty="0">
                          <a:solidFill>
                            <a:srgbClr val="FFFFFF"/>
                          </a:solidFill>
                          <a:effectLst/>
                          <a:latin typeface="+mj-lt"/>
                          <a:ea typeface="Calibri" panose="020F0502020204030204" pitchFamily="34" charset="0"/>
                          <a:cs typeface="Times New Roman" panose="02020603050405020304" pitchFamily="18" charset="0"/>
                        </a:rPr>
                        <a:t>Top 3 Negative Issues</a:t>
                      </a:r>
                      <a:endParaRPr lang="en-GB" sz="1200" dirty="0">
                        <a:effectLst/>
                        <a:latin typeface="+mj-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06B"/>
                    </a:solidFill>
                  </a:tcPr>
                </a:tc>
                <a:extLst>
                  <a:ext uri="{0D108BD9-81ED-4DB2-BD59-A6C34878D82A}">
                    <a16:rowId xmlns:a16="http://schemas.microsoft.com/office/drawing/2014/main" val="3782109124"/>
                  </a:ext>
                </a:extLst>
              </a:tr>
              <a:tr h="339364">
                <a:tc rowSpan="3">
                  <a:txBody>
                    <a:bodyPr/>
                    <a:lstStyle/>
                    <a:p>
                      <a:pPr algn="l">
                        <a:lnSpc>
                          <a:spcPct val="107000"/>
                        </a:lnSpc>
                        <a:spcAft>
                          <a:spcPts val="800"/>
                        </a:spcAft>
                      </a:pPr>
                      <a:r>
                        <a:rPr lang="en-GB" sz="1000" b="1" dirty="0" err="1">
                          <a:solidFill>
                            <a:schemeClr val="bg1"/>
                          </a:solidFill>
                          <a:effectLst/>
                          <a:latin typeface="+mn-lt"/>
                          <a:ea typeface="Calibri" panose="020F0502020204030204" pitchFamily="34" charset="0"/>
                          <a:cs typeface="Times New Roman" panose="02020603050405020304" pitchFamily="18" charset="0"/>
                        </a:rPr>
                        <a:t>Aplos</a:t>
                      </a:r>
                      <a:endParaRPr lang="en-GB" sz="1000" b="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32</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3.6</a:t>
                      </a: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Staff attitudes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Appointment availability</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21501575"/>
                  </a:ext>
                </a:extLst>
              </a:tr>
              <a:tr h="339364">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Quality of treatment</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Getting through on the telephone</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82708532"/>
                  </a:ext>
                </a:extLst>
              </a:tr>
              <a:tr h="339364">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Online consultation</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Booking appointments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68693620"/>
                  </a:ext>
                </a:extLst>
              </a:tr>
              <a:tr h="222438">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Lewisham Alliance</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45</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3.7</a:t>
                      </a: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Quality of treatment</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Appointment availability</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65340780"/>
                  </a:ext>
                </a:extLst>
              </a:tr>
              <a:tr h="222438">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Staff attitudes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Getting through on the telephone</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90617430"/>
                  </a:ext>
                </a:extLst>
              </a:tr>
              <a:tr h="344824">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Online consultation</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Booking appointments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066433767"/>
                  </a:ext>
                </a:extLst>
              </a:tr>
              <a:tr h="222438">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Lewisham Care Partnership</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39</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2.9</a:t>
                      </a: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Quality of treatment</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Appointment availability</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0859360"/>
                  </a:ext>
                </a:extLst>
              </a:tr>
              <a:tr h="222438">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Staff attitudes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Getting through on the telephone</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8665459"/>
                  </a:ext>
                </a:extLst>
              </a:tr>
              <a:tr h="289083">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Quality of staff – health professionals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Booking appointments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9185322"/>
                  </a:ext>
                </a:extLst>
              </a:tr>
              <a:tr h="222438">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Modality</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85</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3.5</a:t>
                      </a: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Staff attitudes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Getting through on the telephone</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09511300"/>
                  </a:ext>
                </a:extLst>
              </a:tr>
              <a:tr h="222438">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Quality of treatment</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Appointment availability</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9432450"/>
                  </a:ext>
                </a:extLst>
              </a:tr>
              <a:tr h="406416">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Online consultation</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Online consultation</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58198667"/>
                  </a:ext>
                </a:extLst>
              </a:tr>
              <a:tr h="260642">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North Lewisham</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57</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3.5</a:t>
                      </a: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Staff attitudes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Appointment availability</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32673971"/>
                  </a:ext>
                </a:extLst>
              </a:tr>
              <a:tr h="260642">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Appointment availability</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Getting through on the telephone</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00656479"/>
                  </a:ext>
                </a:extLst>
              </a:tr>
              <a:tr h="417594">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Telephone consultation</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Staff attitudes – administrative staff</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80479455"/>
                  </a:ext>
                </a:extLst>
              </a:tr>
              <a:tr h="417594">
                <a:tc rowSpan="3">
                  <a:txBody>
                    <a:bodyPr/>
                    <a:lstStyle/>
                    <a:p>
                      <a:pPr algn="l">
                        <a:lnSpc>
                          <a:spcPct val="107000"/>
                        </a:lnSpc>
                        <a:spcAft>
                          <a:spcPts val="800"/>
                        </a:spcAft>
                      </a:pPr>
                      <a:r>
                        <a:rPr lang="en-GB" sz="1000" b="1" dirty="0" err="1">
                          <a:solidFill>
                            <a:schemeClr val="bg1"/>
                          </a:solidFill>
                          <a:effectLst/>
                          <a:latin typeface="+mn-lt"/>
                          <a:ea typeface="Calibri" panose="020F0502020204030204" pitchFamily="34" charset="0"/>
                          <a:cs typeface="Times New Roman" panose="02020603050405020304" pitchFamily="18" charset="0"/>
                        </a:rPr>
                        <a:t>Sevenfields</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38</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3.6</a:t>
                      </a: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Staff attitudes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 Appointment availability</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468191609"/>
                  </a:ext>
                </a:extLst>
              </a:tr>
              <a:tr h="417594">
                <a:tc vMerge="1">
                  <a:txBody>
                    <a:bodyPr/>
                    <a:lstStyle/>
                    <a:p>
                      <a:pPr algn="l">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vMerge="1">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Quality of treatment</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 Getting through on the telephone</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664681806"/>
                  </a:ext>
                </a:extLst>
              </a:tr>
              <a:tr h="417594">
                <a:tc vMerge="1">
                  <a:txBody>
                    <a:bodyPr/>
                    <a:lstStyle/>
                    <a:p>
                      <a:pPr algn="l">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vMerge="1">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36000" marR="3512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Quality of staff – health professionals</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 Waiting Times (punctuality and queueing on arrival)</a:t>
                      </a:r>
                    </a:p>
                  </a:txBody>
                  <a:tcPr marL="36000" marR="35126"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68542244"/>
                  </a:ext>
                </a:extLst>
              </a:tr>
            </a:tbl>
          </a:graphicData>
        </a:graphic>
      </p:graphicFrame>
      <p:sp>
        <p:nvSpPr>
          <p:cNvPr id="3" name="TextBox 2">
            <a:extLst>
              <a:ext uri="{FF2B5EF4-FFF2-40B4-BE49-F238E27FC236}">
                <a16:creationId xmlns:a16="http://schemas.microsoft.com/office/drawing/2014/main" id="{3240752A-9710-FB6C-7A0E-D2CE2B6EAFC9}"/>
              </a:ext>
            </a:extLst>
          </p:cNvPr>
          <p:cNvSpPr txBox="1"/>
          <p:nvPr/>
        </p:nvSpPr>
        <p:spPr>
          <a:xfrm>
            <a:off x="336423" y="798022"/>
            <a:ext cx="8766628" cy="338554"/>
          </a:xfrm>
          <a:prstGeom prst="rect">
            <a:avLst/>
          </a:prstGeom>
          <a:noFill/>
        </p:spPr>
        <p:txBody>
          <a:bodyPr wrap="square">
            <a:spAutoFit/>
          </a:bodyPr>
          <a:lstStyle/>
          <a:p>
            <a:r>
              <a:rPr lang="en-GB" sz="1600" b="1" dirty="0">
                <a:solidFill>
                  <a:schemeClr val="accent1"/>
                </a:solidFill>
                <a:latin typeface="+mj-lt"/>
              </a:rPr>
              <a:t>PCN Themes</a:t>
            </a:r>
          </a:p>
        </p:txBody>
      </p:sp>
    </p:spTree>
    <p:extLst>
      <p:ext uri="{BB962C8B-B14F-4D97-AF65-F5344CB8AC3E}">
        <p14:creationId xmlns:p14="http://schemas.microsoft.com/office/powerpoint/2010/main" val="385479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31430" y="787227"/>
            <a:ext cx="5976000" cy="1065956"/>
          </a:xfrm>
        </p:spPr>
        <p:txBody>
          <a:bodyPr/>
          <a:lstStyle/>
          <a:p>
            <a:r>
              <a:rPr lang="en-GB" dirty="0"/>
              <a:t>Emerging or Ongoing Issues</a:t>
            </a:r>
          </a:p>
          <a:p>
            <a:r>
              <a:rPr lang="en-GB" sz="1200" b="0" dirty="0">
                <a:solidFill>
                  <a:srgbClr val="004C6B"/>
                </a:solidFill>
              </a:rPr>
              <a:t>So that we can understand ongoing or emerging issues in the borough we compare the top positive and negative issues throughout the year. We have highlighted in dark pink or bright green any issues which have repeated in at least three financial quarters.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sp>
        <p:nvSpPr>
          <p:cNvPr id="15" name="TextBox 14">
            <a:extLst>
              <a:ext uri="{FF2B5EF4-FFF2-40B4-BE49-F238E27FC236}">
                <a16:creationId xmlns:a16="http://schemas.microsoft.com/office/drawing/2014/main" id="{C3E63679-A9C9-6013-0E53-155AC79FBA71}"/>
              </a:ext>
            </a:extLst>
          </p:cNvPr>
          <p:cNvSpPr txBox="1"/>
          <p:nvPr/>
        </p:nvSpPr>
        <p:spPr>
          <a:xfrm>
            <a:off x="330824" y="1753564"/>
            <a:ext cx="56166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9AC43A"/>
                </a:solidFill>
                <a:effectLst/>
                <a:uLnTx/>
                <a:uFillTx/>
                <a:latin typeface="Poppins Light"/>
                <a:ea typeface="+mn-ea"/>
                <a:cs typeface="+mn-cs"/>
              </a:rPr>
              <a:t>Positive </a:t>
            </a:r>
            <a:r>
              <a:rPr lang="en-GB" sz="1400" b="1" dirty="0">
                <a:solidFill>
                  <a:srgbClr val="9AC43A"/>
                </a:solidFill>
                <a:latin typeface="Poppins Light"/>
              </a:rPr>
              <a:t>Issues</a:t>
            </a:r>
            <a:endParaRPr kumimoji="0" lang="en-GB" sz="1400" b="1" i="0" u="none" strike="noStrike" kern="1200" cap="none" spc="0" normalizeH="0" baseline="0" noProof="0" dirty="0">
              <a:ln>
                <a:noFill/>
              </a:ln>
              <a:solidFill>
                <a:srgbClr val="9AC43A"/>
              </a:solidFill>
              <a:effectLst/>
              <a:uLnTx/>
              <a:uFillTx/>
              <a:latin typeface="Poppins Light"/>
              <a:ea typeface="+mn-ea"/>
              <a:cs typeface="+mn-cs"/>
            </a:endParaRPr>
          </a:p>
        </p:txBody>
      </p:sp>
      <p:sp>
        <p:nvSpPr>
          <p:cNvPr id="6" name="TextBox 5">
            <a:extLst>
              <a:ext uri="{FF2B5EF4-FFF2-40B4-BE49-F238E27FC236}">
                <a16:creationId xmlns:a16="http://schemas.microsoft.com/office/drawing/2014/main" id="{42A5700F-CC04-AA82-EA19-AC5EF5154662}"/>
              </a:ext>
            </a:extLst>
          </p:cNvPr>
          <p:cNvSpPr txBox="1"/>
          <p:nvPr/>
        </p:nvSpPr>
        <p:spPr>
          <a:xfrm>
            <a:off x="404664" y="5071515"/>
            <a:ext cx="55168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D83C8E"/>
                </a:solidFill>
                <a:effectLst/>
                <a:uLnTx/>
                <a:uFillTx/>
                <a:latin typeface="Poppins Light"/>
                <a:ea typeface="+mn-ea"/>
                <a:cs typeface="+mn-cs"/>
              </a:rPr>
              <a:t>Negative issues</a:t>
            </a:r>
          </a:p>
        </p:txBody>
      </p:sp>
      <p:graphicFrame>
        <p:nvGraphicFramePr>
          <p:cNvPr id="7" name="Table 7">
            <a:extLst>
              <a:ext uri="{FF2B5EF4-FFF2-40B4-BE49-F238E27FC236}">
                <a16:creationId xmlns:a16="http://schemas.microsoft.com/office/drawing/2014/main" id="{656D0915-0196-66D0-9464-44333F162F7E}"/>
              </a:ext>
            </a:extLst>
          </p:cNvPr>
          <p:cNvGraphicFramePr>
            <a:graphicFrameLocks noGrp="1"/>
          </p:cNvGraphicFramePr>
          <p:nvPr>
            <p:extLst>
              <p:ext uri="{D42A27DB-BD31-4B8C-83A1-F6EECF244321}">
                <p14:modId xmlns:p14="http://schemas.microsoft.com/office/powerpoint/2010/main" val="2523226644"/>
              </p:ext>
            </p:extLst>
          </p:nvPr>
        </p:nvGraphicFramePr>
        <p:xfrm>
          <a:off x="431430" y="2118756"/>
          <a:ext cx="1413393" cy="275336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370840">
                <a:tc>
                  <a:txBody>
                    <a:bodyPr/>
                    <a:lstStyle/>
                    <a:p>
                      <a:r>
                        <a:rPr lang="en-GB" sz="1400" dirty="0"/>
                        <a:t>Q1</a:t>
                      </a:r>
                    </a:p>
                  </a:txBody>
                  <a:tcPr/>
                </a:tc>
                <a:extLst>
                  <a:ext uri="{0D108BD9-81ED-4DB2-BD59-A6C34878D82A}">
                    <a16:rowId xmlns:a16="http://schemas.microsoft.com/office/drawing/2014/main" val="1707448330"/>
                  </a:ext>
                </a:extLst>
              </a:tr>
              <a:tr h="370840">
                <a:tc>
                  <a:txBody>
                    <a:bodyPr/>
                    <a:lstStyle/>
                    <a:p>
                      <a:r>
                        <a:rPr lang="en-GB" sz="1200" b="0" dirty="0"/>
                        <a:t>Staff attitudes</a:t>
                      </a:r>
                    </a:p>
                  </a:txBody>
                  <a:tcPr/>
                </a:tc>
                <a:extLst>
                  <a:ext uri="{0D108BD9-81ED-4DB2-BD59-A6C34878D82A}">
                    <a16:rowId xmlns:a16="http://schemas.microsoft.com/office/drawing/2014/main" val="717482471"/>
                  </a:ext>
                </a:extLst>
              </a:tr>
              <a:tr h="370840">
                <a:tc>
                  <a:txBody>
                    <a:bodyPr/>
                    <a:lstStyle/>
                    <a:p>
                      <a:r>
                        <a:rPr lang="en-GB" sz="1200" dirty="0"/>
                        <a:t>Appointment availability</a:t>
                      </a:r>
                    </a:p>
                  </a:txBody>
                  <a:tcPr/>
                </a:tc>
                <a:extLst>
                  <a:ext uri="{0D108BD9-81ED-4DB2-BD59-A6C34878D82A}">
                    <a16:rowId xmlns:a16="http://schemas.microsoft.com/office/drawing/2014/main" val="4151436546"/>
                  </a:ext>
                </a:extLst>
              </a:tr>
              <a:tr h="370840">
                <a:tc>
                  <a:txBody>
                    <a:bodyPr/>
                    <a:lstStyle/>
                    <a:p>
                      <a:r>
                        <a:rPr lang="en-GB" sz="1200" b="0" dirty="0"/>
                        <a:t>Getting through on the telephone</a:t>
                      </a:r>
                    </a:p>
                  </a:txBody>
                  <a:tcPr/>
                </a:tc>
                <a:extLst>
                  <a:ext uri="{0D108BD9-81ED-4DB2-BD59-A6C34878D82A}">
                    <a16:rowId xmlns:a16="http://schemas.microsoft.com/office/drawing/2014/main" val="702797599"/>
                  </a:ext>
                </a:extLst>
              </a:tr>
              <a:tr h="370840">
                <a:tc>
                  <a:txBody>
                    <a:bodyPr/>
                    <a:lstStyle/>
                    <a:p>
                      <a:r>
                        <a:rPr lang="en-GB" sz="1200" dirty="0"/>
                        <a:t>Telephone consultation</a:t>
                      </a:r>
                    </a:p>
                  </a:txBody>
                  <a:tcPr/>
                </a:tc>
                <a:extLst>
                  <a:ext uri="{0D108BD9-81ED-4DB2-BD59-A6C34878D82A}">
                    <a16:rowId xmlns:a16="http://schemas.microsoft.com/office/drawing/2014/main" val="41197002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Quality of treatment</a:t>
                      </a:r>
                    </a:p>
                  </a:txBody>
                  <a:tcPr/>
                </a:tc>
                <a:extLst>
                  <a:ext uri="{0D108BD9-81ED-4DB2-BD59-A6C34878D82A}">
                    <a16:rowId xmlns:a16="http://schemas.microsoft.com/office/drawing/2014/main" val="2073207845"/>
                  </a:ext>
                </a:extLst>
              </a:tr>
            </a:tbl>
          </a:graphicData>
        </a:graphic>
      </p:graphicFrame>
      <p:graphicFrame>
        <p:nvGraphicFramePr>
          <p:cNvPr id="12" name="Table 7">
            <a:extLst>
              <a:ext uri="{FF2B5EF4-FFF2-40B4-BE49-F238E27FC236}">
                <a16:creationId xmlns:a16="http://schemas.microsoft.com/office/drawing/2014/main" id="{067826FB-3E0D-1941-F032-E4FCD1E69F14}"/>
              </a:ext>
            </a:extLst>
          </p:cNvPr>
          <p:cNvGraphicFramePr>
            <a:graphicFrameLocks noGrp="1"/>
          </p:cNvGraphicFramePr>
          <p:nvPr>
            <p:extLst>
              <p:ext uri="{D42A27DB-BD31-4B8C-83A1-F6EECF244321}">
                <p14:modId xmlns:p14="http://schemas.microsoft.com/office/powerpoint/2010/main" val="798699568"/>
              </p:ext>
            </p:extLst>
          </p:nvPr>
        </p:nvGraphicFramePr>
        <p:xfrm>
          <a:off x="2042037" y="2118756"/>
          <a:ext cx="1413393" cy="275336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370840">
                <a:tc>
                  <a:txBody>
                    <a:bodyPr/>
                    <a:lstStyle/>
                    <a:p>
                      <a:r>
                        <a:rPr lang="en-GB" sz="1400" dirty="0"/>
                        <a:t>Q2</a:t>
                      </a:r>
                    </a:p>
                  </a:txBody>
                  <a:tcPr/>
                </a:tc>
                <a:extLst>
                  <a:ext uri="{0D108BD9-81ED-4DB2-BD59-A6C34878D82A}">
                    <a16:rowId xmlns:a16="http://schemas.microsoft.com/office/drawing/2014/main" val="1707448330"/>
                  </a:ext>
                </a:extLst>
              </a:tr>
              <a:tr h="370840">
                <a:tc>
                  <a:txBody>
                    <a:bodyPr/>
                    <a:lstStyle/>
                    <a:p>
                      <a:r>
                        <a:rPr lang="en-GB" sz="1200" b="0" dirty="0"/>
                        <a:t>Staff attitudes</a:t>
                      </a:r>
                    </a:p>
                  </a:txBody>
                  <a:tcPr/>
                </a:tc>
                <a:extLst>
                  <a:ext uri="{0D108BD9-81ED-4DB2-BD59-A6C34878D82A}">
                    <a16:rowId xmlns:a16="http://schemas.microsoft.com/office/drawing/2014/main" val="717482471"/>
                  </a:ext>
                </a:extLst>
              </a:tr>
              <a:tr h="370840">
                <a:tc>
                  <a:txBody>
                    <a:bodyPr/>
                    <a:lstStyle/>
                    <a:p>
                      <a:r>
                        <a:rPr lang="en-GB" sz="1200" b="0" dirty="0"/>
                        <a:t>Quality of treatment</a:t>
                      </a:r>
                    </a:p>
                  </a:txBody>
                  <a:tcPr/>
                </a:tc>
                <a:extLst>
                  <a:ext uri="{0D108BD9-81ED-4DB2-BD59-A6C34878D82A}">
                    <a16:rowId xmlns:a16="http://schemas.microsoft.com/office/drawing/2014/main" val="4151436546"/>
                  </a:ext>
                </a:extLst>
              </a:tr>
              <a:tr h="370840">
                <a:tc>
                  <a:txBody>
                    <a:bodyPr/>
                    <a:lstStyle/>
                    <a:p>
                      <a:r>
                        <a:rPr lang="en-GB" sz="1200" dirty="0"/>
                        <a:t>Appointment availability</a:t>
                      </a:r>
                    </a:p>
                  </a:txBody>
                  <a:tcPr/>
                </a:tc>
                <a:extLst>
                  <a:ext uri="{0D108BD9-81ED-4DB2-BD59-A6C34878D82A}">
                    <a16:rowId xmlns:a16="http://schemas.microsoft.com/office/drawing/2014/main" val="702797599"/>
                  </a:ext>
                </a:extLst>
              </a:tr>
              <a:tr h="370840">
                <a:tc>
                  <a:txBody>
                    <a:bodyPr/>
                    <a:lstStyle/>
                    <a:p>
                      <a:r>
                        <a:rPr lang="en-GB" sz="1200" dirty="0"/>
                        <a:t>Online consultation</a:t>
                      </a:r>
                    </a:p>
                  </a:txBody>
                  <a:tcPr/>
                </a:tc>
                <a:extLst>
                  <a:ext uri="{0D108BD9-81ED-4DB2-BD59-A6C34878D82A}">
                    <a16:rowId xmlns:a16="http://schemas.microsoft.com/office/drawing/2014/main" val="4119700218"/>
                  </a:ext>
                </a:extLst>
              </a:tr>
              <a:tr h="370840">
                <a:tc>
                  <a:txBody>
                    <a:bodyPr/>
                    <a:lstStyle/>
                    <a:p>
                      <a:r>
                        <a:rPr lang="en-GB" sz="1200" dirty="0"/>
                        <a:t>Getting through on the telephone</a:t>
                      </a:r>
                    </a:p>
                  </a:txBody>
                  <a:tcPr/>
                </a:tc>
                <a:extLst>
                  <a:ext uri="{0D108BD9-81ED-4DB2-BD59-A6C34878D82A}">
                    <a16:rowId xmlns:a16="http://schemas.microsoft.com/office/drawing/2014/main" val="2073207845"/>
                  </a:ext>
                </a:extLst>
              </a:tr>
            </a:tbl>
          </a:graphicData>
        </a:graphic>
      </p:graphicFrame>
      <p:graphicFrame>
        <p:nvGraphicFramePr>
          <p:cNvPr id="13" name="Table 7">
            <a:extLst>
              <a:ext uri="{FF2B5EF4-FFF2-40B4-BE49-F238E27FC236}">
                <a16:creationId xmlns:a16="http://schemas.microsoft.com/office/drawing/2014/main" id="{046EDBB6-7D6A-CB2C-B29B-2A34D19A2C36}"/>
              </a:ext>
            </a:extLst>
          </p:cNvPr>
          <p:cNvGraphicFramePr>
            <a:graphicFrameLocks noGrp="1"/>
          </p:cNvGraphicFramePr>
          <p:nvPr>
            <p:extLst>
              <p:ext uri="{D42A27DB-BD31-4B8C-83A1-F6EECF244321}">
                <p14:modId xmlns:p14="http://schemas.microsoft.com/office/powerpoint/2010/main" val="3199216106"/>
              </p:ext>
            </p:extLst>
          </p:nvPr>
        </p:nvGraphicFramePr>
        <p:xfrm>
          <a:off x="3748323" y="2121460"/>
          <a:ext cx="1413393" cy="222504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370840">
                <a:tc>
                  <a:txBody>
                    <a:bodyPr/>
                    <a:lstStyle/>
                    <a:p>
                      <a:r>
                        <a:rPr lang="en-GB" sz="1400" dirty="0"/>
                        <a:t>Q3</a:t>
                      </a:r>
                    </a:p>
                  </a:txBody>
                  <a:tcPr/>
                </a:tc>
                <a:extLst>
                  <a:ext uri="{0D108BD9-81ED-4DB2-BD59-A6C34878D82A}">
                    <a16:rowId xmlns:a16="http://schemas.microsoft.com/office/drawing/2014/main" val="1707448330"/>
                  </a:ext>
                </a:extLst>
              </a:tr>
              <a:tr h="370840">
                <a:tc>
                  <a:txBody>
                    <a:bodyPr/>
                    <a:lstStyle/>
                    <a:p>
                      <a:endParaRPr lang="en-GB" sz="1200" b="0" dirty="0"/>
                    </a:p>
                  </a:txBody>
                  <a:tcPr/>
                </a:tc>
                <a:extLst>
                  <a:ext uri="{0D108BD9-81ED-4DB2-BD59-A6C34878D82A}">
                    <a16:rowId xmlns:a16="http://schemas.microsoft.com/office/drawing/2014/main" val="717482471"/>
                  </a:ext>
                </a:extLst>
              </a:tr>
              <a:tr h="370840">
                <a:tc>
                  <a:txBody>
                    <a:bodyPr/>
                    <a:lstStyle/>
                    <a:p>
                      <a:endParaRPr lang="en-GB" sz="1200" b="0" dirty="0"/>
                    </a:p>
                  </a:txBody>
                  <a:tcPr/>
                </a:tc>
                <a:extLst>
                  <a:ext uri="{0D108BD9-81ED-4DB2-BD59-A6C34878D82A}">
                    <a16:rowId xmlns:a16="http://schemas.microsoft.com/office/drawing/2014/main" val="4151436546"/>
                  </a:ext>
                </a:extLst>
              </a:tr>
              <a:tr h="370840">
                <a:tc>
                  <a:txBody>
                    <a:bodyPr/>
                    <a:lstStyle/>
                    <a:p>
                      <a:endParaRPr lang="en-GB" sz="1200" dirty="0"/>
                    </a:p>
                  </a:txBody>
                  <a:tcPr/>
                </a:tc>
                <a:extLst>
                  <a:ext uri="{0D108BD9-81ED-4DB2-BD59-A6C34878D82A}">
                    <a16:rowId xmlns:a16="http://schemas.microsoft.com/office/drawing/2014/main" val="702797599"/>
                  </a:ext>
                </a:extLst>
              </a:tr>
              <a:tr h="370840">
                <a:tc>
                  <a:txBody>
                    <a:bodyPr/>
                    <a:lstStyle/>
                    <a:p>
                      <a:endParaRPr lang="en-GB" sz="1200" dirty="0"/>
                    </a:p>
                  </a:txBody>
                  <a:tcPr/>
                </a:tc>
                <a:extLst>
                  <a:ext uri="{0D108BD9-81ED-4DB2-BD59-A6C34878D82A}">
                    <a16:rowId xmlns:a16="http://schemas.microsoft.com/office/drawing/2014/main" val="4119700218"/>
                  </a:ext>
                </a:extLst>
              </a:tr>
              <a:tr h="370840">
                <a:tc>
                  <a:txBody>
                    <a:bodyPr/>
                    <a:lstStyle/>
                    <a:p>
                      <a:endParaRPr lang="en-GB" sz="1200" dirty="0"/>
                    </a:p>
                  </a:txBody>
                  <a:tcPr/>
                </a:tc>
                <a:extLst>
                  <a:ext uri="{0D108BD9-81ED-4DB2-BD59-A6C34878D82A}">
                    <a16:rowId xmlns:a16="http://schemas.microsoft.com/office/drawing/2014/main" val="2073207845"/>
                  </a:ext>
                </a:extLst>
              </a:tr>
            </a:tbl>
          </a:graphicData>
        </a:graphic>
      </p:graphicFrame>
      <p:graphicFrame>
        <p:nvGraphicFramePr>
          <p:cNvPr id="14" name="Table 7">
            <a:extLst>
              <a:ext uri="{FF2B5EF4-FFF2-40B4-BE49-F238E27FC236}">
                <a16:creationId xmlns:a16="http://schemas.microsoft.com/office/drawing/2014/main" id="{2429C779-92A2-93E6-52BF-5D1AF02D01E7}"/>
              </a:ext>
            </a:extLst>
          </p:cNvPr>
          <p:cNvGraphicFramePr>
            <a:graphicFrameLocks noGrp="1"/>
          </p:cNvGraphicFramePr>
          <p:nvPr>
            <p:extLst>
              <p:ext uri="{D42A27DB-BD31-4B8C-83A1-F6EECF244321}">
                <p14:modId xmlns:p14="http://schemas.microsoft.com/office/powerpoint/2010/main" val="1786633555"/>
              </p:ext>
            </p:extLst>
          </p:nvPr>
        </p:nvGraphicFramePr>
        <p:xfrm>
          <a:off x="5358930" y="2143046"/>
          <a:ext cx="1413393" cy="222504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370840">
                <a:tc>
                  <a:txBody>
                    <a:bodyPr/>
                    <a:lstStyle/>
                    <a:p>
                      <a:r>
                        <a:rPr lang="en-GB" sz="1400" dirty="0"/>
                        <a:t>Q4</a:t>
                      </a:r>
                    </a:p>
                  </a:txBody>
                  <a:tcPr/>
                </a:tc>
                <a:extLst>
                  <a:ext uri="{0D108BD9-81ED-4DB2-BD59-A6C34878D82A}">
                    <a16:rowId xmlns:a16="http://schemas.microsoft.com/office/drawing/2014/main" val="1707448330"/>
                  </a:ext>
                </a:extLst>
              </a:tr>
              <a:tr h="370840">
                <a:tc>
                  <a:txBody>
                    <a:bodyPr/>
                    <a:lstStyle/>
                    <a:p>
                      <a:endParaRPr lang="en-GB" sz="1200" b="0" dirty="0"/>
                    </a:p>
                  </a:txBody>
                  <a:tcPr/>
                </a:tc>
                <a:extLst>
                  <a:ext uri="{0D108BD9-81ED-4DB2-BD59-A6C34878D82A}">
                    <a16:rowId xmlns:a16="http://schemas.microsoft.com/office/drawing/2014/main" val="717482471"/>
                  </a:ext>
                </a:extLst>
              </a:tr>
              <a:tr h="370840">
                <a:tc>
                  <a:txBody>
                    <a:bodyPr/>
                    <a:lstStyle/>
                    <a:p>
                      <a:endParaRPr lang="en-GB" sz="1200" b="0" dirty="0"/>
                    </a:p>
                  </a:txBody>
                  <a:tcPr/>
                </a:tc>
                <a:extLst>
                  <a:ext uri="{0D108BD9-81ED-4DB2-BD59-A6C34878D82A}">
                    <a16:rowId xmlns:a16="http://schemas.microsoft.com/office/drawing/2014/main" val="4151436546"/>
                  </a:ext>
                </a:extLst>
              </a:tr>
              <a:tr h="370840">
                <a:tc>
                  <a:txBody>
                    <a:bodyPr/>
                    <a:lstStyle/>
                    <a:p>
                      <a:endParaRPr lang="en-GB" sz="1200" dirty="0"/>
                    </a:p>
                  </a:txBody>
                  <a:tcPr/>
                </a:tc>
                <a:extLst>
                  <a:ext uri="{0D108BD9-81ED-4DB2-BD59-A6C34878D82A}">
                    <a16:rowId xmlns:a16="http://schemas.microsoft.com/office/drawing/2014/main" val="702797599"/>
                  </a:ext>
                </a:extLst>
              </a:tr>
              <a:tr h="370840">
                <a:tc>
                  <a:txBody>
                    <a:bodyPr/>
                    <a:lstStyle/>
                    <a:p>
                      <a:endParaRPr lang="en-GB" sz="1200" dirty="0"/>
                    </a:p>
                  </a:txBody>
                  <a:tcPr/>
                </a:tc>
                <a:extLst>
                  <a:ext uri="{0D108BD9-81ED-4DB2-BD59-A6C34878D82A}">
                    <a16:rowId xmlns:a16="http://schemas.microsoft.com/office/drawing/2014/main" val="4119700218"/>
                  </a:ext>
                </a:extLst>
              </a:tr>
              <a:tr h="370840">
                <a:tc>
                  <a:txBody>
                    <a:bodyPr/>
                    <a:lstStyle/>
                    <a:p>
                      <a:endParaRPr lang="en-GB" sz="1200" dirty="0"/>
                    </a:p>
                  </a:txBody>
                  <a:tcPr/>
                </a:tc>
                <a:extLst>
                  <a:ext uri="{0D108BD9-81ED-4DB2-BD59-A6C34878D82A}">
                    <a16:rowId xmlns:a16="http://schemas.microsoft.com/office/drawing/2014/main" val="2073207845"/>
                  </a:ext>
                </a:extLst>
              </a:tr>
            </a:tbl>
          </a:graphicData>
        </a:graphic>
      </p:graphicFrame>
      <p:graphicFrame>
        <p:nvGraphicFramePr>
          <p:cNvPr id="16" name="Table 7">
            <a:extLst>
              <a:ext uri="{FF2B5EF4-FFF2-40B4-BE49-F238E27FC236}">
                <a16:creationId xmlns:a16="http://schemas.microsoft.com/office/drawing/2014/main" id="{978DE327-43B7-1BB5-D626-499CFA3B3C16}"/>
              </a:ext>
            </a:extLst>
          </p:cNvPr>
          <p:cNvGraphicFramePr>
            <a:graphicFrameLocks noGrp="1"/>
          </p:cNvGraphicFramePr>
          <p:nvPr>
            <p:extLst>
              <p:ext uri="{D42A27DB-BD31-4B8C-83A1-F6EECF244321}">
                <p14:modId xmlns:p14="http://schemas.microsoft.com/office/powerpoint/2010/main" val="2121793386"/>
              </p:ext>
            </p:extLst>
          </p:nvPr>
        </p:nvGraphicFramePr>
        <p:xfrm>
          <a:off x="431430" y="5457056"/>
          <a:ext cx="1413393" cy="2753360"/>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370840">
                <a:tc>
                  <a:txBody>
                    <a:bodyPr/>
                    <a:lstStyle/>
                    <a:p>
                      <a:r>
                        <a:rPr lang="en-GB" sz="1400" dirty="0"/>
                        <a:t>Q1</a:t>
                      </a:r>
                    </a:p>
                  </a:txBody>
                  <a:tcPr/>
                </a:tc>
                <a:extLst>
                  <a:ext uri="{0D108BD9-81ED-4DB2-BD59-A6C34878D82A}">
                    <a16:rowId xmlns:a16="http://schemas.microsoft.com/office/drawing/2014/main" val="17074483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Getting through on the telephone</a:t>
                      </a:r>
                    </a:p>
                  </a:txBody>
                  <a:tcPr/>
                </a:tc>
                <a:extLst>
                  <a:ext uri="{0D108BD9-81ED-4DB2-BD59-A6C34878D82A}">
                    <a16:rowId xmlns:a16="http://schemas.microsoft.com/office/drawing/2014/main" val="71748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Appointment availability</a:t>
                      </a:r>
                    </a:p>
                  </a:txBody>
                  <a:tcPr/>
                </a:tc>
                <a:extLst>
                  <a:ext uri="{0D108BD9-81ED-4DB2-BD59-A6C34878D82A}">
                    <a16:rowId xmlns:a16="http://schemas.microsoft.com/office/drawing/2014/main" val="41514365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Online consultation</a:t>
                      </a:r>
                    </a:p>
                  </a:txBody>
                  <a:tcPr/>
                </a:tc>
                <a:extLst>
                  <a:ext uri="{0D108BD9-81ED-4DB2-BD59-A6C34878D82A}">
                    <a16:rowId xmlns:a16="http://schemas.microsoft.com/office/drawing/2014/main" val="7027975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Telephone consultation</a:t>
                      </a:r>
                    </a:p>
                  </a:txBody>
                  <a:tcPr/>
                </a:tc>
                <a:extLst>
                  <a:ext uri="{0D108BD9-81ED-4DB2-BD59-A6C34878D82A}">
                    <a16:rowId xmlns:a16="http://schemas.microsoft.com/office/drawing/2014/main" val="4119700218"/>
                  </a:ext>
                </a:extLst>
              </a:tr>
              <a:tr h="370840">
                <a:tc>
                  <a:txBody>
                    <a:bodyPr/>
                    <a:lstStyle/>
                    <a:p>
                      <a:r>
                        <a:rPr lang="en-GB" sz="1200" dirty="0"/>
                        <a:t>Staff attitudes</a:t>
                      </a:r>
                    </a:p>
                  </a:txBody>
                  <a:tcPr/>
                </a:tc>
                <a:extLst>
                  <a:ext uri="{0D108BD9-81ED-4DB2-BD59-A6C34878D82A}">
                    <a16:rowId xmlns:a16="http://schemas.microsoft.com/office/drawing/2014/main" val="2073207845"/>
                  </a:ext>
                </a:extLst>
              </a:tr>
            </a:tbl>
          </a:graphicData>
        </a:graphic>
      </p:graphicFrame>
      <p:graphicFrame>
        <p:nvGraphicFramePr>
          <p:cNvPr id="17" name="Table 7">
            <a:extLst>
              <a:ext uri="{FF2B5EF4-FFF2-40B4-BE49-F238E27FC236}">
                <a16:creationId xmlns:a16="http://schemas.microsoft.com/office/drawing/2014/main" id="{2EDE9BB7-7A78-30C4-A3BC-337314005E04}"/>
              </a:ext>
            </a:extLst>
          </p:cNvPr>
          <p:cNvGraphicFramePr>
            <a:graphicFrameLocks noGrp="1"/>
          </p:cNvGraphicFramePr>
          <p:nvPr>
            <p:extLst>
              <p:ext uri="{D42A27DB-BD31-4B8C-83A1-F6EECF244321}">
                <p14:modId xmlns:p14="http://schemas.microsoft.com/office/powerpoint/2010/main" val="257639987"/>
              </p:ext>
            </p:extLst>
          </p:nvPr>
        </p:nvGraphicFramePr>
        <p:xfrm>
          <a:off x="2015271" y="5457056"/>
          <a:ext cx="1413393" cy="3205480"/>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370840">
                <a:tc>
                  <a:txBody>
                    <a:bodyPr/>
                    <a:lstStyle/>
                    <a:p>
                      <a:r>
                        <a:rPr lang="en-GB" sz="1400" dirty="0"/>
                        <a:t>Q2</a:t>
                      </a:r>
                    </a:p>
                  </a:txBody>
                  <a:tcPr/>
                </a:tc>
                <a:extLst>
                  <a:ext uri="{0D108BD9-81ED-4DB2-BD59-A6C34878D82A}">
                    <a16:rowId xmlns:a16="http://schemas.microsoft.com/office/drawing/2014/main" val="1707448330"/>
                  </a:ext>
                </a:extLst>
              </a:tr>
              <a:tr h="370840">
                <a:tc>
                  <a:txBody>
                    <a:bodyPr/>
                    <a:lstStyle/>
                    <a:p>
                      <a:r>
                        <a:rPr lang="en-GB" sz="1200" dirty="0"/>
                        <a:t>Appointment availability</a:t>
                      </a:r>
                    </a:p>
                  </a:txBody>
                  <a:tcPr/>
                </a:tc>
                <a:extLst>
                  <a:ext uri="{0D108BD9-81ED-4DB2-BD59-A6C34878D82A}">
                    <a16:rowId xmlns:a16="http://schemas.microsoft.com/office/drawing/2014/main" val="717482471"/>
                  </a:ext>
                </a:extLst>
              </a:tr>
              <a:tr h="370840">
                <a:tc>
                  <a:txBody>
                    <a:bodyPr/>
                    <a:lstStyle/>
                    <a:p>
                      <a:r>
                        <a:rPr lang="en-GB" sz="1200" b="0" dirty="0"/>
                        <a:t>Getting through on the telephone</a:t>
                      </a:r>
                    </a:p>
                  </a:txBody>
                  <a:tcPr/>
                </a:tc>
                <a:extLst>
                  <a:ext uri="{0D108BD9-81ED-4DB2-BD59-A6C34878D82A}">
                    <a16:rowId xmlns:a16="http://schemas.microsoft.com/office/drawing/2014/main" val="4151436546"/>
                  </a:ext>
                </a:extLst>
              </a:tr>
              <a:tr h="370840">
                <a:tc>
                  <a:txBody>
                    <a:bodyPr/>
                    <a:lstStyle/>
                    <a:p>
                      <a:r>
                        <a:rPr lang="en-GB" sz="1200" dirty="0"/>
                        <a:t>Online consultation</a:t>
                      </a:r>
                    </a:p>
                  </a:txBody>
                  <a:tcPr/>
                </a:tc>
                <a:extLst>
                  <a:ext uri="{0D108BD9-81ED-4DB2-BD59-A6C34878D82A}">
                    <a16:rowId xmlns:a16="http://schemas.microsoft.com/office/drawing/2014/main" val="702797599"/>
                  </a:ext>
                </a:extLst>
              </a:tr>
              <a:tr h="370840">
                <a:tc>
                  <a:txBody>
                    <a:bodyPr/>
                    <a:lstStyle/>
                    <a:p>
                      <a:r>
                        <a:rPr lang="en-GB" sz="1200" b="0" dirty="0"/>
                        <a:t>Booking appointments</a:t>
                      </a:r>
                    </a:p>
                  </a:txBody>
                  <a:tcPr/>
                </a:tc>
                <a:extLst>
                  <a:ext uri="{0D108BD9-81ED-4DB2-BD59-A6C34878D82A}">
                    <a16:rowId xmlns:a16="http://schemas.microsoft.com/office/drawing/2014/main" val="4119700218"/>
                  </a:ext>
                </a:extLst>
              </a:tr>
              <a:tr h="370840">
                <a:tc>
                  <a:txBody>
                    <a:bodyPr/>
                    <a:lstStyle/>
                    <a:p>
                      <a:r>
                        <a:rPr lang="en-GB" sz="1200" dirty="0"/>
                        <a:t>Waiting times (punctuality and queueing on arrival</a:t>
                      </a:r>
                    </a:p>
                  </a:txBody>
                  <a:tcPr/>
                </a:tc>
                <a:extLst>
                  <a:ext uri="{0D108BD9-81ED-4DB2-BD59-A6C34878D82A}">
                    <a16:rowId xmlns:a16="http://schemas.microsoft.com/office/drawing/2014/main" val="2073207845"/>
                  </a:ext>
                </a:extLst>
              </a:tr>
            </a:tbl>
          </a:graphicData>
        </a:graphic>
      </p:graphicFrame>
      <p:graphicFrame>
        <p:nvGraphicFramePr>
          <p:cNvPr id="18" name="Table 7">
            <a:extLst>
              <a:ext uri="{FF2B5EF4-FFF2-40B4-BE49-F238E27FC236}">
                <a16:creationId xmlns:a16="http://schemas.microsoft.com/office/drawing/2014/main" id="{D6D8D98A-E1D5-82BE-E0B0-9B704498720C}"/>
              </a:ext>
            </a:extLst>
          </p:cNvPr>
          <p:cNvGraphicFramePr>
            <a:graphicFrameLocks noGrp="1"/>
          </p:cNvGraphicFramePr>
          <p:nvPr>
            <p:extLst>
              <p:ext uri="{D42A27DB-BD31-4B8C-83A1-F6EECF244321}">
                <p14:modId xmlns:p14="http://schemas.microsoft.com/office/powerpoint/2010/main" val="3357274932"/>
              </p:ext>
            </p:extLst>
          </p:nvPr>
        </p:nvGraphicFramePr>
        <p:xfrm>
          <a:off x="3721557" y="5459760"/>
          <a:ext cx="1445529" cy="3003196"/>
        </p:xfrm>
        <a:graphic>
          <a:graphicData uri="http://schemas.openxmlformats.org/drawingml/2006/table">
            <a:tbl>
              <a:tblPr firstRow="1" bandRow="1">
                <a:tableStyleId>{5C22544A-7EE6-4342-B048-85BDC9FD1C3A}</a:tableStyleId>
              </a:tblPr>
              <a:tblGrid>
                <a:gridCol w="1445529">
                  <a:extLst>
                    <a:ext uri="{9D8B030D-6E8A-4147-A177-3AD203B41FA5}">
                      <a16:colId xmlns:a16="http://schemas.microsoft.com/office/drawing/2014/main" val="684232445"/>
                    </a:ext>
                  </a:extLst>
                </a:gridCol>
              </a:tblGrid>
              <a:tr h="368459">
                <a:tc>
                  <a:txBody>
                    <a:bodyPr/>
                    <a:lstStyle/>
                    <a:p>
                      <a:r>
                        <a:rPr lang="en-GB" sz="1400" b="1" dirty="0"/>
                        <a:t>Q3</a:t>
                      </a:r>
                    </a:p>
                  </a:txBody>
                  <a:tcPr/>
                </a:tc>
                <a:extLst>
                  <a:ext uri="{0D108BD9-81ED-4DB2-BD59-A6C34878D82A}">
                    <a16:rowId xmlns:a16="http://schemas.microsoft.com/office/drawing/2014/main" val="1707448330"/>
                  </a:ext>
                </a:extLst>
              </a:tr>
              <a:tr h="635971">
                <a:tc>
                  <a:txBody>
                    <a:bodyPr/>
                    <a:lstStyle/>
                    <a:p>
                      <a:endParaRPr lang="en-GB" sz="1200" b="0" dirty="0"/>
                    </a:p>
                  </a:txBody>
                  <a:tcPr/>
                </a:tc>
                <a:extLst>
                  <a:ext uri="{0D108BD9-81ED-4DB2-BD59-A6C34878D82A}">
                    <a16:rowId xmlns:a16="http://schemas.microsoft.com/office/drawing/2014/main" val="717482471"/>
                  </a:ext>
                </a:extLst>
              </a:tr>
              <a:tr h="454265">
                <a:tc>
                  <a:txBody>
                    <a:bodyPr/>
                    <a:lstStyle/>
                    <a:p>
                      <a:endParaRPr lang="en-GB" sz="1200" b="0" dirty="0"/>
                    </a:p>
                  </a:txBody>
                  <a:tcPr/>
                </a:tc>
                <a:extLst>
                  <a:ext uri="{0D108BD9-81ED-4DB2-BD59-A6C34878D82A}">
                    <a16:rowId xmlns:a16="http://schemas.microsoft.com/office/drawing/2014/main" val="4151436546"/>
                  </a:ext>
                </a:extLst>
              </a:tr>
              <a:tr h="454265">
                <a:tc>
                  <a:txBody>
                    <a:bodyPr/>
                    <a:lstStyle/>
                    <a:p>
                      <a:endParaRPr lang="en-GB" sz="1200" b="0" dirty="0"/>
                    </a:p>
                  </a:txBody>
                  <a:tcPr/>
                </a:tc>
                <a:extLst>
                  <a:ext uri="{0D108BD9-81ED-4DB2-BD59-A6C34878D82A}">
                    <a16:rowId xmlns:a16="http://schemas.microsoft.com/office/drawing/2014/main" val="702797599"/>
                  </a:ext>
                </a:extLst>
              </a:tr>
              <a:tr h="454265">
                <a:tc>
                  <a:txBody>
                    <a:bodyPr/>
                    <a:lstStyle/>
                    <a:p>
                      <a:endParaRPr lang="en-GB" sz="1200" b="0" dirty="0"/>
                    </a:p>
                  </a:txBody>
                  <a:tcPr/>
                </a:tc>
                <a:extLst>
                  <a:ext uri="{0D108BD9-81ED-4DB2-BD59-A6C34878D82A}">
                    <a16:rowId xmlns:a16="http://schemas.microsoft.com/office/drawing/2014/main" val="4119700218"/>
                  </a:ext>
                </a:extLst>
              </a:tr>
              <a:tr h="635971">
                <a:tc>
                  <a:txBody>
                    <a:bodyPr/>
                    <a:lstStyle/>
                    <a:p>
                      <a:endParaRPr lang="en-GB" sz="1200" b="0" dirty="0"/>
                    </a:p>
                  </a:txBody>
                  <a:tcPr/>
                </a:tc>
                <a:extLst>
                  <a:ext uri="{0D108BD9-81ED-4DB2-BD59-A6C34878D82A}">
                    <a16:rowId xmlns:a16="http://schemas.microsoft.com/office/drawing/2014/main" val="2073207845"/>
                  </a:ext>
                </a:extLst>
              </a:tr>
            </a:tbl>
          </a:graphicData>
        </a:graphic>
      </p:graphicFrame>
      <p:graphicFrame>
        <p:nvGraphicFramePr>
          <p:cNvPr id="19" name="Table 7">
            <a:extLst>
              <a:ext uri="{FF2B5EF4-FFF2-40B4-BE49-F238E27FC236}">
                <a16:creationId xmlns:a16="http://schemas.microsoft.com/office/drawing/2014/main" id="{ECE753BD-B20E-FF6A-5731-1D91D83DC963}"/>
              </a:ext>
            </a:extLst>
          </p:cNvPr>
          <p:cNvGraphicFramePr>
            <a:graphicFrameLocks noGrp="1"/>
          </p:cNvGraphicFramePr>
          <p:nvPr>
            <p:extLst>
              <p:ext uri="{D42A27DB-BD31-4B8C-83A1-F6EECF244321}">
                <p14:modId xmlns:p14="http://schemas.microsoft.com/office/powerpoint/2010/main" val="3908143385"/>
              </p:ext>
            </p:extLst>
          </p:nvPr>
        </p:nvGraphicFramePr>
        <p:xfrm>
          <a:off x="5332164" y="5481346"/>
          <a:ext cx="1413393" cy="2225040"/>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370840">
                <a:tc>
                  <a:txBody>
                    <a:bodyPr/>
                    <a:lstStyle/>
                    <a:p>
                      <a:r>
                        <a:rPr lang="en-GB" sz="1400" dirty="0"/>
                        <a:t>Q4</a:t>
                      </a:r>
                    </a:p>
                  </a:txBody>
                  <a:tcPr/>
                </a:tc>
                <a:extLst>
                  <a:ext uri="{0D108BD9-81ED-4DB2-BD59-A6C34878D82A}">
                    <a16:rowId xmlns:a16="http://schemas.microsoft.com/office/drawing/2014/main" val="1707448330"/>
                  </a:ext>
                </a:extLst>
              </a:tr>
              <a:tr h="370840">
                <a:tc>
                  <a:txBody>
                    <a:bodyPr/>
                    <a:lstStyle/>
                    <a:p>
                      <a:endParaRPr lang="en-GB" sz="1200" b="0" dirty="0"/>
                    </a:p>
                  </a:txBody>
                  <a:tcPr/>
                </a:tc>
                <a:extLst>
                  <a:ext uri="{0D108BD9-81ED-4DB2-BD59-A6C34878D82A}">
                    <a16:rowId xmlns:a16="http://schemas.microsoft.com/office/drawing/2014/main" val="717482471"/>
                  </a:ext>
                </a:extLst>
              </a:tr>
              <a:tr h="370840">
                <a:tc>
                  <a:txBody>
                    <a:bodyPr/>
                    <a:lstStyle/>
                    <a:p>
                      <a:endParaRPr lang="en-GB" sz="1200" b="0" dirty="0"/>
                    </a:p>
                  </a:txBody>
                  <a:tcPr/>
                </a:tc>
                <a:extLst>
                  <a:ext uri="{0D108BD9-81ED-4DB2-BD59-A6C34878D82A}">
                    <a16:rowId xmlns:a16="http://schemas.microsoft.com/office/drawing/2014/main" val="4151436546"/>
                  </a:ext>
                </a:extLst>
              </a:tr>
              <a:tr h="370840">
                <a:tc>
                  <a:txBody>
                    <a:bodyPr/>
                    <a:lstStyle/>
                    <a:p>
                      <a:endParaRPr lang="en-GB" sz="1200" b="0" dirty="0"/>
                    </a:p>
                  </a:txBody>
                  <a:tcPr/>
                </a:tc>
                <a:extLst>
                  <a:ext uri="{0D108BD9-81ED-4DB2-BD59-A6C34878D82A}">
                    <a16:rowId xmlns:a16="http://schemas.microsoft.com/office/drawing/2014/main" val="702797599"/>
                  </a:ext>
                </a:extLst>
              </a:tr>
              <a:tr h="370840">
                <a:tc>
                  <a:txBody>
                    <a:bodyPr/>
                    <a:lstStyle/>
                    <a:p>
                      <a:endParaRPr lang="en-GB" sz="1200" b="0" dirty="0"/>
                    </a:p>
                  </a:txBody>
                  <a:tcPr/>
                </a:tc>
                <a:extLst>
                  <a:ext uri="{0D108BD9-81ED-4DB2-BD59-A6C34878D82A}">
                    <a16:rowId xmlns:a16="http://schemas.microsoft.com/office/drawing/2014/main" val="4119700218"/>
                  </a:ext>
                </a:extLst>
              </a:tr>
              <a:tr h="370840">
                <a:tc>
                  <a:txBody>
                    <a:bodyPr/>
                    <a:lstStyle/>
                    <a:p>
                      <a:endParaRPr lang="en-GB" sz="1200" b="0" dirty="0"/>
                    </a:p>
                  </a:txBody>
                  <a:tcPr/>
                </a:tc>
                <a:extLst>
                  <a:ext uri="{0D108BD9-81ED-4DB2-BD59-A6C34878D82A}">
                    <a16:rowId xmlns:a16="http://schemas.microsoft.com/office/drawing/2014/main" val="2073207845"/>
                  </a:ext>
                </a:extLst>
              </a:tr>
            </a:tbl>
          </a:graphicData>
        </a:graphic>
      </p:graphicFrame>
    </p:spTree>
    <p:extLst>
      <p:ext uri="{BB962C8B-B14F-4D97-AF65-F5344CB8AC3E}">
        <p14:creationId xmlns:p14="http://schemas.microsoft.com/office/powerpoint/2010/main" val="1115218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83C8E"/>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7297E-599E-1675-FF74-3F40A49D9C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2200" b="1" i="0" u="none" strike="noStrike" kern="1200" cap="none" spc="0" normalizeH="0" baseline="0" noProof="0" dirty="0">
              <a:ln>
                <a:noFill/>
              </a:ln>
              <a:solidFill>
                <a:prstClr val="white"/>
              </a:solidFill>
              <a:effectLst/>
              <a:uLnTx/>
              <a:uFillTx/>
              <a:latin typeface="Poppins Light"/>
              <a:ea typeface="+mn-ea"/>
              <a:cs typeface="+mn-cs"/>
            </a:endParaRPr>
          </a:p>
        </p:txBody>
      </p:sp>
      <p:sp>
        <p:nvSpPr>
          <p:cNvPr id="4" name="TextBox 3">
            <a:extLst>
              <a:ext uri="{FF2B5EF4-FFF2-40B4-BE49-F238E27FC236}">
                <a16:creationId xmlns:a16="http://schemas.microsoft.com/office/drawing/2014/main" id="{66DA4B1B-DD45-C5A6-E0BD-7E47869AAF8E}"/>
              </a:ext>
            </a:extLst>
          </p:cNvPr>
          <p:cNvSpPr txBox="1"/>
          <p:nvPr/>
        </p:nvSpPr>
        <p:spPr>
          <a:xfrm>
            <a:off x="332656" y="769094"/>
            <a:ext cx="51125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j-lt"/>
                <a:ea typeface="+mn-ea"/>
                <a:cs typeface="+mn-cs"/>
              </a:rPr>
              <a:t>Equalities Snapshot</a:t>
            </a:r>
          </a:p>
        </p:txBody>
      </p:sp>
      <p:sp>
        <p:nvSpPr>
          <p:cNvPr id="3" name="Rectangle 2">
            <a:extLst>
              <a:ext uri="{FF2B5EF4-FFF2-40B4-BE49-F238E27FC236}">
                <a16:creationId xmlns:a16="http://schemas.microsoft.com/office/drawing/2014/main" id="{D2C9CE0B-4F12-D8D8-4B90-AD1E5FEEE972}"/>
              </a:ext>
            </a:extLst>
          </p:cNvPr>
          <p:cNvSpPr/>
          <p:nvPr/>
        </p:nvSpPr>
        <p:spPr>
          <a:xfrm>
            <a:off x="420132" y="2699668"/>
            <a:ext cx="6018760" cy="1108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4" name="TextBox 13">
            <a:extLst>
              <a:ext uri="{FF2B5EF4-FFF2-40B4-BE49-F238E27FC236}">
                <a16:creationId xmlns:a16="http://schemas.microsoft.com/office/drawing/2014/main" id="{98570A60-0618-B619-8946-7AAD0B688DF1}"/>
              </a:ext>
            </a:extLst>
          </p:cNvPr>
          <p:cNvSpPr txBox="1"/>
          <p:nvPr/>
        </p:nvSpPr>
        <p:spPr>
          <a:xfrm>
            <a:off x="1613564" y="2769236"/>
            <a:ext cx="4666818"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Gender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During the last three months, men had a significantly better experience of GPs when compared with women. </a:t>
            </a:r>
            <a:r>
              <a:rPr lang="en-GB" sz="1200" dirty="0">
                <a:solidFill>
                  <a:srgbClr val="004C6B"/>
                </a:solidFill>
                <a:latin typeface="Poppins Light"/>
              </a:rPr>
              <a:t>63</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of men rated their experiences positively compared to only </a:t>
            </a:r>
            <a:r>
              <a:rPr lang="en-GB" sz="1200" dirty="0">
                <a:solidFill>
                  <a:srgbClr val="004C6B"/>
                </a:solidFill>
                <a:latin typeface="Poppins Light"/>
              </a:rPr>
              <a:t>52</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a:t>
            </a:r>
            <a:r>
              <a:rPr kumimoji="0" lang="en-GB" sz="1200" b="1" i="0" u="none" strike="noStrike" kern="1200" cap="none" spc="0" normalizeH="0" baseline="0" noProof="0" dirty="0">
                <a:ln>
                  <a:noFill/>
                </a:ln>
                <a:solidFill>
                  <a:srgbClr val="004C6B"/>
                </a:solidFill>
                <a:effectLst/>
                <a:uLnTx/>
                <a:uFillTx/>
                <a:latin typeface="Poppins Light"/>
                <a:ea typeface="+mn-ea"/>
                <a:cs typeface="+mn-cs"/>
              </a:rPr>
              <a:t> </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of women.</a:t>
            </a:r>
          </a:p>
        </p:txBody>
      </p:sp>
      <p:sp>
        <p:nvSpPr>
          <p:cNvPr id="16" name="TextBox 15">
            <a:extLst>
              <a:ext uri="{FF2B5EF4-FFF2-40B4-BE49-F238E27FC236}">
                <a16:creationId xmlns:a16="http://schemas.microsoft.com/office/drawing/2014/main" id="{3A9EB77E-E885-9A13-7D00-11D849D6D029}"/>
              </a:ext>
            </a:extLst>
          </p:cNvPr>
          <p:cNvSpPr txBox="1"/>
          <p:nvPr/>
        </p:nvSpPr>
        <p:spPr>
          <a:xfrm>
            <a:off x="332656" y="1064568"/>
            <a:ext cx="610623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During our engagement we also ask residents to voluntarily share with us information about themselves such as gender, age, ethnicity etc. This allows us to understand whether there are differences in experience based on personal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This section pulls out interesting statistics  we found when analysing overall experience ratings (1=</a:t>
            </a:r>
            <a:r>
              <a:rPr lang="en-GB" sz="1200" dirty="0">
                <a:solidFill>
                  <a:prstClr val="white"/>
                </a:solidFill>
                <a:latin typeface="Poppins Light"/>
              </a:rPr>
              <a:t>Very Poor</a:t>
            </a:r>
            <a:r>
              <a:rPr kumimoji="0" lang="en-GB" sz="1200" b="0" i="0" u="none" strike="noStrike" kern="1200" cap="none" spc="0" normalizeH="0" baseline="0" noProof="0" dirty="0">
                <a:ln>
                  <a:noFill/>
                </a:ln>
                <a:solidFill>
                  <a:prstClr val="white"/>
                </a:solidFill>
                <a:effectLst/>
                <a:uLnTx/>
                <a:uFillTx/>
                <a:latin typeface="Poppins Light"/>
                <a:ea typeface="+mn-ea"/>
                <a:cs typeface="+mn-cs"/>
              </a:rPr>
              <a:t> 5= </a:t>
            </a:r>
            <a:r>
              <a:rPr lang="en-GB" sz="1200" dirty="0">
                <a:solidFill>
                  <a:prstClr val="white"/>
                </a:solidFill>
                <a:latin typeface="Poppins Light"/>
              </a:rPr>
              <a:t>Very Good</a:t>
            </a:r>
            <a:r>
              <a:rPr kumimoji="0" lang="en-GB" sz="1200" b="0" i="0" u="none" strike="noStrike" kern="1200" cap="none" spc="0" normalizeH="0" baseline="0" noProof="0" dirty="0">
                <a:ln>
                  <a:noFill/>
                </a:ln>
                <a:solidFill>
                  <a:prstClr val="white"/>
                </a:solidFill>
                <a:effectLst/>
                <a:uLnTx/>
                <a:uFillTx/>
                <a:latin typeface="Poppins Light"/>
                <a:ea typeface="+mn-ea"/>
                <a:cs typeface="+mn-cs"/>
              </a:rPr>
              <a:t>). A full demographics breakdown can be found in the appendix.</a:t>
            </a:r>
          </a:p>
        </p:txBody>
      </p:sp>
      <p:sp>
        <p:nvSpPr>
          <p:cNvPr id="17" name="Rectangle 16">
            <a:extLst>
              <a:ext uri="{FF2B5EF4-FFF2-40B4-BE49-F238E27FC236}">
                <a16:creationId xmlns:a16="http://schemas.microsoft.com/office/drawing/2014/main" id="{F29622F5-6B5E-6C14-3EDB-088B551B9015}"/>
              </a:ext>
            </a:extLst>
          </p:cNvPr>
          <p:cNvSpPr/>
          <p:nvPr/>
        </p:nvSpPr>
        <p:spPr>
          <a:xfrm>
            <a:off x="420132" y="4016896"/>
            <a:ext cx="6018760" cy="1969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9" name="TextBox 18">
            <a:extLst>
              <a:ext uri="{FF2B5EF4-FFF2-40B4-BE49-F238E27FC236}">
                <a16:creationId xmlns:a16="http://schemas.microsoft.com/office/drawing/2014/main" id="{3F56776B-D840-A7F9-F115-53B3B916DD7D}"/>
              </a:ext>
            </a:extLst>
          </p:cNvPr>
          <p:cNvSpPr txBox="1"/>
          <p:nvPr/>
        </p:nvSpPr>
        <p:spPr>
          <a:xfrm>
            <a:off x="1625608" y="4016896"/>
            <a:ext cx="4755720"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We received the most feedback from 35-44 year olds (58% positive) and 45-54 year olds (55% positive).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25–34 year olds had the most positive experiences </a:t>
            </a:r>
            <a:r>
              <a:rPr lang="en-GB" sz="1200" dirty="0">
                <a:solidFill>
                  <a:srgbClr val="004C6B"/>
                </a:solidFill>
                <a:latin typeface="Poppins Light"/>
              </a:rPr>
              <a:t>of all age groups with 65% rating local services as ‘Good’ or ‘Very good.’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By contrast only 43% of </a:t>
            </a:r>
            <a:r>
              <a:rPr lang="en-GB" sz="1200" dirty="0">
                <a:solidFill>
                  <a:srgbClr val="004C6B"/>
                </a:solidFill>
                <a:latin typeface="Poppins Light"/>
              </a:rPr>
              <a:t>18</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-24 year olds gave positive reviews.</a:t>
            </a:r>
          </a:p>
        </p:txBody>
      </p:sp>
      <p:sp>
        <p:nvSpPr>
          <p:cNvPr id="20" name="Rectangle 19">
            <a:extLst>
              <a:ext uri="{FF2B5EF4-FFF2-40B4-BE49-F238E27FC236}">
                <a16:creationId xmlns:a16="http://schemas.microsoft.com/office/drawing/2014/main" id="{EC208EDE-F500-3722-DD89-F1D151DC35C2}"/>
              </a:ext>
            </a:extLst>
          </p:cNvPr>
          <p:cNvSpPr/>
          <p:nvPr/>
        </p:nvSpPr>
        <p:spPr>
          <a:xfrm>
            <a:off x="420131" y="6105128"/>
            <a:ext cx="6018761" cy="156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2" name="TextBox 21">
            <a:extLst>
              <a:ext uri="{FF2B5EF4-FFF2-40B4-BE49-F238E27FC236}">
                <a16:creationId xmlns:a16="http://schemas.microsoft.com/office/drawing/2014/main" id="{0510B81E-3586-D901-34FF-B4AE4253D87C}"/>
              </a:ext>
            </a:extLst>
          </p:cNvPr>
          <p:cNvSpPr txBox="1"/>
          <p:nvPr/>
        </p:nvSpPr>
        <p:spPr>
          <a:xfrm>
            <a:off x="1628800" y="6170746"/>
            <a:ext cx="4519592"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Ethnicity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58% of 129 White British residents who shared reviews considered their last experience of a GP to be either 4* or 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Their experience was similar to Black British residents (32) where 59% of feedback was positive.</a:t>
            </a:r>
          </a:p>
        </p:txBody>
      </p:sp>
      <p:sp>
        <p:nvSpPr>
          <p:cNvPr id="23" name="Rectangle 22">
            <a:extLst>
              <a:ext uri="{FF2B5EF4-FFF2-40B4-BE49-F238E27FC236}">
                <a16:creationId xmlns:a16="http://schemas.microsoft.com/office/drawing/2014/main" id="{88A92096-D0E4-9FD5-5E29-5DC837344ECF}"/>
              </a:ext>
            </a:extLst>
          </p:cNvPr>
          <p:cNvSpPr/>
          <p:nvPr/>
        </p:nvSpPr>
        <p:spPr>
          <a:xfrm>
            <a:off x="420132" y="7778847"/>
            <a:ext cx="6018760" cy="1759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5" name="TextBox 24">
            <a:extLst>
              <a:ext uri="{FF2B5EF4-FFF2-40B4-BE49-F238E27FC236}">
                <a16:creationId xmlns:a16="http://schemas.microsoft.com/office/drawing/2014/main" id="{22AAF3FD-901A-7285-728D-D282C5105642}"/>
              </a:ext>
            </a:extLst>
          </p:cNvPr>
          <p:cNvSpPr txBox="1"/>
          <p:nvPr/>
        </p:nvSpPr>
        <p:spPr>
          <a:xfrm>
            <a:off x="1668741" y="7848416"/>
            <a:ext cx="4611641"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D83C8E"/>
                </a:solidFill>
                <a:effectLst/>
                <a:uLnTx/>
                <a:uFillTx/>
                <a:latin typeface="Poppins Light"/>
                <a:ea typeface="+mn-ea"/>
                <a:cs typeface="+mn-cs"/>
              </a:rPr>
              <a:t>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25% of residents we spoke to who shared their equalities data  considered themselves to have a </a:t>
            </a:r>
            <a:r>
              <a:rPr lang="en-GB" sz="1200" dirty="0">
                <a:solidFill>
                  <a:srgbClr val="004C6B"/>
                </a:solidFill>
                <a:latin typeface="Poppins Light"/>
              </a:rPr>
              <a:t>disability.</a:t>
            </a: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Interestingly, there was a significant difference for people with disabilities with only 43% having a positive opinion of their GP practice in comparison to </a:t>
            </a:r>
            <a:r>
              <a:rPr lang="en-GB" sz="1200" dirty="0">
                <a:solidFill>
                  <a:srgbClr val="004C6B"/>
                </a:solidFill>
                <a:latin typeface="Poppins Light"/>
              </a:rPr>
              <a:t>59</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of those who did not have </a:t>
            </a:r>
            <a:r>
              <a:rPr lang="en-GB" sz="1200" dirty="0">
                <a:solidFill>
                  <a:srgbClr val="004C6B"/>
                </a:solidFill>
                <a:latin typeface="Poppins Light"/>
              </a:rPr>
              <a:t>a</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p:txBody>
      </p:sp>
      <p:pic>
        <p:nvPicPr>
          <p:cNvPr id="5" name="Picture 4" descr="Icon&#10;&#10;Description automatically generated">
            <a:extLst>
              <a:ext uri="{FF2B5EF4-FFF2-40B4-BE49-F238E27FC236}">
                <a16:creationId xmlns:a16="http://schemas.microsoft.com/office/drawing/2014/main" id="{932DB8C7-DC1A-CC0D-3039-C4FECC3A3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13" y="8092590"/>
            <a:ext cx="925433" cy="925433"/>
          </a:xfrm>
          <a:prstGeom prst="rect">
            <a:avLst/>
          </a:prstGeom>
        </p:spPr>
      </p:pic>
      <p:pic>
        <p:nvPicPr>
          <p:cNvPr id="6" name="Picture 5" descr="Icon&#10;&#10;Description automatically generated">
            <a:extLst>
              <a:ext uri="{FF2B5EF4-FFF2-40B4-BE49-F238E27FC236}">
                <a16:creationId xmlns:a16="http://schemas.microsoft.com/office/drawing/2014/main" id="{1184CB34-4575-E906-8231-421F4965E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618" y="2848158"/>
            <a:ext cx="861774" cy="86177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AC545D59-D0FE-5624-AB40-E68E7C692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253" y="6228066"/>
            <a:ext cx="956601" cy="956601"/>
          </a:xfrm>
          <a:prstGeom prst="rect">
            <a:avLst/>
          </a:prstGeom>
        </p:spPr>
      </p:pic>
      <p:pic>
        <p:nvPicPr>
          <p:cNvPr id="18" name="Graphic 17" descr="Woman outline">
            <a:extLst>
              <a:ext uri="{FF2B5EF4-FFF2-40B4-BE49-F238E27FC236}">
                <a16:creationId xmlns:a16="http://schemas.microsoft.com/office/drawing/2014/main" id="{06EE6AD7-858A-FC00-AF8E-2C51A06644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354" y="4537634"/>
            <a:ext cx="725376" cy="725376"/>
          </a:xfrm>
          <a:prstGeom prst="rect">
            <a:avLst/>
          </a:prstGeom>
        </p:spPr>
      </p:pic>
      <p:pic>
        <p:nvPicPr>
          <p:cNvPr id="21" name="Graphic 20" descr="Man with cane outline">
            <a:extLst>
              <a:ext uri="{FF2B5EF4-FFF2-40B4-BE49-F238E27FC236}">
                <a16:creationId xmlns:a16="http://schemas.microsoft.com/office/drawing/2014/main" id="{F1058E6E-C09C-5945-5984-8EDC3BED59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2736" y="4592960"/>
            <a:ext cx="669449" cy="669449"/>
          </a:xfrm>
          <a:prstGeom prst="rect">
            <a:avLst/>
          </a:prstGeom>
        </p:spPr>
      </p:pic>
      <p:pic>
        <p:nvPicPr>
          <p:cNvPr id="24" name="Graphic 23" descr="Little Girl With Balloon outline">
            <a:extLst>
              <a:ext uri="{FF2B5EF4-FFF2-40B4-BE49-F238E27FC236}">
                <a16:creationId xmlns:a16="http://schemas.microsoft.com/office/drawing/2014/main" id="{09002BBC-019A-D791-3025-82EB04805A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0688" y="4376936"/>
            <a:ext cx="873854" cy="873854"/>
          </a:xfrm>
          <a:prstGeom prst="rect">
            <a:avLst/>
          </a:prstGeom>
        </p:spPr>
      </p:pic>
    </p:spTree>
    <p:extLst>
      <p:ext uri="{BB962C8B-B14F-4D97-AF65-F5344CB8AC3E}">
        <p14:creationId xmlns:p14="http://schemas.microsoft.com/office/powerpoint/2010/main" val="271571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in uniform talking to a person in an ambulance&#10;&#10;Description automatically generated">
            <a:extLst>
              <a:ext uri="{FF2B5EF4-FFF2-40B4-BE49-F238E27FC236}">
                <a16:creationId xmlns:a16="http://schemas.microsoft.com/office/drawing/2014/main" id="{7FF52FC2-6118-837F-9147-C1B8F662AA5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034" r="14034"/>
          <a:stretch>
            <a:fillRect/>
          </a:stretch>
        </p:blipFill>
        <p:spPr/>
      </p:pic>
      <p:pic>
        <p:nvPicPr>
          <p:cNvPr id="7" name="Picture 6" descr="P8 Background shape.png"/>
          <p:cNvPicPr>
            <a:picLocks noChangeAspect="1"/>
          </p:cNvPicPr>
          <p:nvPr/>
        </p:nvPicPr>
        <p:blipFill>
          <a:blip r:embed="rId3" cstate="print"/>
          <a:srcRect b="42314"/>
          <a:stretch>
            <a:fillRect/>
          </a:stretch>
        </p:blipFill>
        <p:spPr>
          <a:xfrm>
            <a:off x="0" y="0"/>
            <a:ext cx="6858000" cy="5595942"/>
          </a:xfrm>
          <a:prstGeom prst="rect">
            <a:avLst/>
          </a:prstGeom>
        </p:spPr>
      </p:pic>
      <p:sp>
        <p:nvSpPr>
          <p:cNvPr id="2" name="Slide Number Placeholder 1"/>
          <p:cNvSpPr>
            <a:spLocks noGrp="1"/>
          </p:cNvSpPr>
          <p:nvPr>
            <p:ph type="sldNum" sz="quarter" idx="12"/>
          </p:nvPr>
        </p:nvSpPr>
        <p:spPr>
          <a:xfrm>
            <a:off x="5913855" y="190710"/>
            <a:ext cx="581000" cy="360000"/>
          </a:xfrm>
        </p:spPr>
        <p:txBody>
          <a:bodyPr/>
          <a:lstStyle/>
          <a:p>
            <a:fld id="{9295DF58-4118-4551-8C61-1A7ED177FA2D}" type="slidenum">
              <a:rPr lang="en-GB" smtClean="0"/>
              <a:pPr/>
              <a:t>25</a:t>
            </a:fld>
            <a:endParaRPr lang="en-GB" dirty="0"/>
          </a:p>
        </p:txBody>
      </p:sp>
      <p:sp>
        <p:nvSpPr>
          <p:cNvPr id="5" name="Text Placeholder 4"/>
          <p:cNvSpPr>
            <a:spLocks noGrp="1"/>
          </p:cNvSpPr>
          <p:nvPr>
            <p:ph type="body" sz="quarter" idx="15"/>
          </p:nvPr>
        </p:nvSpPr>
        <p:spPr>
          <a:xfrm>
            <a:off x="426651" y="1013032"/>
            <a:ext cx="6072187" cy="928688"/>
          </a:xfrm>
        </p:spPr>
        <p:txBody>
          <a:bodyPr/>
          <a:lstStyle/>
          <a:p>
            <a:r>
              <a:rPr lang="en-GB" dirty="0"/>
              <a:t>Experiences of Hospital Services</a:t>
            </a:r>
          </a:p>
          <a:p>
            <a:endParaRPr lang="en-GB" dirty="0"/>
          </a:p>
        </p:txBody>
      </p:sp>
      <p:cxnSp>
        <p:nvCxnSpPr>
          <p:cNvPr id="9" name="Straight Connector 8"/>
          <p:cNvCxnSpPr/>
          <p:nvPr/>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688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7297E-599E-1675-FF74-3F40A49D9CD4}"/>
              </a:ext>
            </a:extLst>
          </p:cNvPr>
          <p:cNvSpPr>
            <a:spLocks noGrp="1"/>
          </p:cNvSpPr>
          <p:nvPr>
            <p:ph type="sldNum" sz="quarter" idx="12"/>
          </p:nvPr>
        </p:nvSpPr>
        <p:spPr>
          <a:xfrm>
            <a:off x="5829461" y="236179"/>
            <a:ext cx="581000" cy="360000"/>
          </a:xfrm>
        </p:spPr>
        <p:txBody>
          <a:bodyPr/>
          <a:lstStyle/>
          <a:p>
            <a:fld id="{9295DF58-4118-4551-8C61-1A7ED177FA2D}" type="slidenum">
              <a:rPr lang="en-GB" noProof="0" smtClean="0">
                <a:solidFill>
                  <a:schemeClr val="bg1"/>
                </a:solidFill>
              </a:rPr>
              <a:pPr/>
              <a:t>26</a:t>
            </a:fld>
            <a:endParaRPr lang="en-GB" noProof="0" dirty="0">
              <a:solidFill>
                <a:schemeClr val="bg1"/>
              </a:solidFill>
            </a:endParaRPr>
          </a:p>
        </p:txBody>
      </p:sp>
      <p:sp>
        <p:nvSpPr>
          <p:cNvPr id="4" name="TextBox 3">
            <a:extLst>
              <a:ext uri="{FF2B5EF4-FFF2-40B4-BE49-F238E27FC236}">
                <a16:creationId xmlns:a16="http://schemas.microsoft.com/office/drawing/2014/main" id="{66DA4B1B-DD45-C5A6-E0BD-7E47869AAF8E}"/>
              </a:ext>
            </a:extLst>
          </p:cNvPr>
          <p:cNvSpPr txBox="1"/>
          <p:nvPr/>
        </p:nvSpPr>
        <p:spPr>
          <a:xfrm>
            <a:off x="389116" y="848543"/>
            <a:ext cx="5962220" cy="1077218"/>
          </a:xfrm>
          <a:prstGeom prst="rect">
            <a:avLst/>
          </a:prstGeom>
          <a:noFill/>
        </p:spPr>
        <p:txBody>
          <a:bodyPr wrap="square" rtlCol="0">
            <a:spAutoFit/>
          </a:bodyPr>
          <a:lstStyle/>
          <a:p>
            <a:r>
              <a:rPr lang="en-GB" sz="3200" b="1" dirty="0">
                <a:solidFill>
                  <a:schemeClr val="bg1"/>
                </a:solidFill>
                <a:latin typeface="+mj-lt"/>
              </a:rPr>
              <a:t>What people told us about Hospitals</a:t>
            </a:r>
          </a:p>
        </p:txBody>
      </p:sp>
      <p:sp>
        <p:nvSpPr>
          <p:cNvPr id="5" name="Speech Bubble: Rectangle with Corners Rounded 4">
            <a:extLst>
              <a:ext uri="{FF2B5EF4-FFF2-40B4-BE49-F238E27FC236}">
                <a16:creationId xmlns:a16="http://schemas.microsoft.com/office/drawing/2014/main" id="{4430EBF2-CF71-5AD3-3F7D-95B653312B67}"/>
              </a:ext>
            </a:extLst>
          </p:cNvPr>
          <p:cNvSpPr/>
          <p:nvPr/>
        </p:nvSpPr>
        <p:spPr>
          <a:xfrm>
            <a:off x="476672" y="2000673"/>
            <a:ext cx="2448272" cy="1152128"/>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 find the hospital staff to be helpful and friendly. They try their best to assist patients as much as possible.”</a:t>
            </a:r>
          </a:p>
        </p:txBody>
      </p:sp>
      <p:sp>
        <p:nvSpPr>
          <p:cNvPr id="6" name="Speech Bubble: Rectangle with Corners Rounded 5">
            <a:extLst>
              <a:ext uri="{FF2B5EF4-FFF2-40B4-BE49-F238E27FC236}">
                <a16:creationId xmlns:a16="http://schemas.microsoft.com/office/drawing/2014/main" id="{CA95F9D3-1776-2CA3-D62A-56666637B63A}"/>
              </a:ext>
            </a:extLst>
          </p:cNvPr>
          <p:cNvSpPr/>
          <p:nvPr/>
        </p:nvSpPr>
        <p:spPr>
          <a:xfrm>
            <a:off x="3720708" y="2023195"/>
            <a:ext cx="2522164" cy="1465248"/>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“There is a very long wait here, there should be a screen that shows us exactly how long we have to wait so we know if we can do something else in the meantime like getting blood tests done or going to the pharmacy.”</a:t>
            </a:r>
          </a:p>
        </p:txBody>
      </p:sp>
      <p:sp>
        <p:nvSpPr>
          <p:cNvPr id="7" name="Speech Bubble: Rectangle with Corners Rounded 6">
            <a:extLst>
              <a:ext uri="{FF2B5EF4-FFF2-40B4-BE49-F238E27FC236}">
                <a16:creationId xmlns:a16="http://schemas.microsoft.com/office/drawing/2014/main" id="{48801773-0AEC-8646-CA48-2F2251A6D222}"/>
              </a:ext>
            </a:extLst>
          </p:cNvPr>
          <p:cNvSpPr/>
          <p:nvPr/>
        </p:nvSpPr>
        <p:spPr>
          <a:xfrm>
            <a:off x="469801" y="3918445"/>
            <a:ext cx="2455143" cy="1296144"/>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 nurses; both day and night are nice to my daughter who is on admission. They took proper care of my daughter in my presence.”</a:t>
            </a:r>
          </a:p>
        </p:txBody>
      </p:sp>
      <p:sp>
        <p:nvSpPr>
          <p:cNvPr id="8" name="Speech Bubble: Rectangle with Corners Rounded 7">
            <a:extLst>
              <a:ext uri="{FF2B5EF4-FFF2-40B4-BE49-F238E27FC236}">
                <a16:creationId xmlns:a16="http://schemas.microsoft.com/office/drawing/2014/main" id="{D27B9EFA-9E98-F546-3F7E-76CF78879802}"/>
              </a:ext>
            </a:extLst>
          </p:cNvPr>
          <p:cNvSpPr/>
          <p:nvPr/>
        </p:nvSpPr>
        <p:spPr>
          <a:xfrm>
            <a:off x="3720707" y="3918446"/>
            <a:ext cx="2455142" cy="1296143"/>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 waiting times and the way our names are called can be improved. There should be a screen where we can see who is next and how long do we need to wait.”</a:t>
            </a:r>
          </a:p>
        </p:txBody>
      </p:sp>
      <p:sp>
        <p:nvSpPr>
          <p:cNvPr id="9" name="Speech Bubble: Rectangle with Corners Rounded 8">
            <a:extLst>
              <a:ext uri="{FF2B5EF4-FFF2-40B4-BE49-F238E27FC236}">
                <a16:creationId xmlns:a16="http://schemas.microsoft.com/office/drawing/2014/main" id="{AB4DAF13-47FF-7B9C-4B76-5BAFFE9ECB90}"/>
              </a:ext>
            </a:extLst>
          </p:cNvPr>
          <p:cNvSpPr/>
          <p:nvPr/>
        </p:nvSpPr>
        <p:spPr>
          <a:xfrm>
            <a:off x="483542" y="5627517"/>
            <a:ext cx="2653749" cy="1341707"/>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 staff are friendly, helpful and patient. The signage to get to the department is clear. The written and digital communication is good because the letters and emails arrive with me on time.”</a:t>
            </a:r>
          </a:p>
        </p:txBody>
      </p:sp>
      <p:sp>
        <p:nvSpPr>
          <p:cNvPr id="10" name="Speech Bubble: Rectangle with Corners Rounded 9">
            <a:extLst>
              <a:ext uri="{FF2B5EF4-FFF2-40B4-BE49-F238E27FC236}">
                <a16:creationId xmlns:a16="http://schemas.microsoft.com/office/drawing/2014/main" id="{D6078863-EE5D-A3EA-05AD-B75FB854EE52}"/>
              </a:ext>
            </a:extLst>
          </p:cNvPr>
          <p:cNvSpPr/>
          <p:nvPr/>
        </p:nvSpPr>
        <p:spPr>
          <a:xfrm>
            <a:off x="3720707" y="5644592"/>
            <a:ext cx="2653749" cy="1684672"/>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 appointment being changed multiple times; in one week, I received 5 different appointment letters rearranging one consultation. I am a busy person and  can't keep changing my meetings to suit the doctor's way”</a:t>
            </a:r>
          </a:p>
        </p:txBody>
      </p:sp>
      <p:sp>
        <p:nvSpPr>
          <p:cNvPr id="11" name="Speech Bubble: Rectangle with Corners Rounded 10">
            <a:extLst>
              <a:ext uri="{FF2B5EF4-FFF2-40B4-BE49-F238E27FC236}">
                <a16:creationId xmlns:a16="http://schemas.microsoft.com/office/drawing/2014/main" id="{0294B15D-DA9E-CEB6-D0A8-774AC16C4727}"/>
              </a:ext>
            </a:extLst>
          </p:cNvPr>
          <p:cNvSpPr/>
          <p:nvPr/>
        </p:nvSpPr>
        <p:spPr>
          <a:xfrm>
            <a:off x="466403" y="7761312"/>
            <a:ext cx="2520280" cy="1368152"/>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“Staff working well despite the pressure they work under on a daily basis.”</a:t>
            </a:r>
          </a:p>
        </p:txBody>
      </p:sp>
      <p:sp>
        <p:nvSpPr>
          <p:cNvPr id="12" name="Speech Bubble: Rectangle with Corners Rounded 11">
            <a:extLst>
              <a:ext uri="{FF2B5EF4-FFF2-40B4-BE49-F238E27FC236}">
                <a16:creationId xmlns:a16="http://schemas.microsoft.com/office/drawing/2014/main" id="{AD3B39BB-B040-B3E8-1405-A2D107067267}"/>
              </a:ext>
            </a:extLst>
          </p:cNvPr>
          <p:cNvSpPr/>
          <p:nvPr/>
        </p:nvSpPr>
        <p:spPr>
          <a:xfrm>
            <a:off x="3720707" y="7759267"/>
            <a:ext cx="2520280" cy="1368152"/>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 waiting times at the hospitals are crazy; the wait is over two hours now and I haven’t been seen.”</a:t>
            </a:r>
          </a:p>
        </p:txBody>
      </p:sp>
    </p:spTree>
    <p:extLst>
      <p:ext uri="{BB962C8B-B14F-4D97-AF65-F5344CB8AC3E}">
        <p14:creationId xmlns:p14="http://schemas.microsoft.com/office/powerpoint/2010/main" val="2751762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A023F-D6FD-D109-DC18-D335EFDFFB28}"/>
              </a:ext>
            </a:extLst>
          </p:cNvPr>
          <p:cNvSpPr>
            <a:spLocks noGrp="1"/>
          </p:cNvSpPr>
          <p:nvPr>
            <p:ph type="sldNum" sz="quarter" idx="12"/>
          </p:nvPr>
        </p:nvSpPr>
        <p:spPr/>
        <p:txBody>
          <a:bodyPr/>
          <a:lstStyle/>
          <a:p>
            <a:fld id="{9295DF58-4118-4551-8C61-1A7ED177FA2D}" type="slidenum">
              <a:rPr lang="en-GB" noProof="0" smtClean="0"/>
              <a:pPr/>
              <a:t>27</a:t>
            </a:fld>
            <a:endParaRPr lang="en-GB" noProof="0"/>
          </a:p>
        </p:txBody>
      </p:sp>
      <p:sp>
        <p:nvSpPr>
          <p:cNvPr id="4" name="TextBox 3">
            <a:extLst>
              <a:ext uri="{FF2B5EF4-FFF2-40B4-BE49-F238E27FC236}">
                <a16:creationId xmlns:a16="http://schemas.microsoft.com/office/drawing/2014/main" id="{1BEA3F99-DECD-34DC-F13A-3AFD9513EE7E}"/>
              </a:ext>
            </a:extLst>
          </p:cNvPr>
          <p:cNvSpPr txBox="1"/>
          <p:nvPr/>
        </p:nvSpPr>
        <p:spPr>
          <a:xfrm>
            <a:off x="466612" y="3512840"/>
            <a:ext cx="5688632" cy="5139869"/>
          </a:xfrm>
          <a:prstGeom prst="rect">
            <a:avLst/>
          </a:prstGeom>
          <a:noFill/>
        </p:spPr>
        <p:txBody>
          <a:bodyPr wrap="square" rtlCol="0">
            <a:spAutoFit/>
          </a:bodyPr>
          <a:lstStyle/>
          <a:p>
            <a:pPr algn="ctr"/>
            <a:r>
              <a:rPr lang="en-GB" sz="6600" dirty="0">
                <a:latin typeface="+mj-lt"/>
              </a:rPr>
              <a:t>Hospital Services</a:t>
            </a:r>
          </a:p>
          <a:p>
            <a:pPr algn="ctr"/>
            <a:r>
              <a:rPr lang="en-GB" sz="6600" dirty="0">
                <a:solidFill>
                  <a:schemeClr val="accent1"/>
                </a:solidFill>
                <a:latin typeface="+mj-lt"/>
              </a:rPr>
              <a:t>Summary Findings</a:t>
            </a:r>
          </a:p>
          <a:p>
            <a:pPr algn="ctr"/>
            <a:endParaRPr lang="en-GB" sz="3200" dirty="0">
              <a:latin typeface="+mj-lt"/>
            </a:endParaRPr>
          </a:p>
          <a:p>
            <a:pPr algn="ctr"/>
            <a:endParaRPr lang="en-GB" sz="3200" dirty="0">
              <a:latin typeface="+mj-lt"/>
            </a:endParaRPr>
          </a:p>
        </p:txBody>
      </p:sp>
      <p:pic>
        <p:nvPicPr>
          <p:cNvPr id="5" name="Picture 4">
            <a:extLst>
              <a:ext uri="{FF2B5EF4-FFF2-40B4-BE49-F238E27FC236}">
                <a16:creationId xmlns:a16="http://schemas.microsoft.com/office/drawing/2014/main" id="{CDD027F0-55A8-6017-D3BC-D1A268E41C1B}"/>
              </a:ext>
            </a:extLst>
          </p:cNvPr>
          <p:cNvPicPr>
            <a:picLocks noChangeAspect="1"/>
          </p:cNvPicPr>
          <p:nvPr/>
        </p:nvPicPr>
        <p:blipFill rotWithShape="1">
          <a:blip r:embed="rId2" cstate="print"/>
          <a:srcRect t="1" b="38804"/>
          <a:stretch/>
        </p:blipFill>
        <p:spPr bwMode="auto">
          <a:xfrm>
            <a:off x="-16408" y="7210"/>
            <a:ext cx="6858024" cy="328960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174D050-EB96-52E3-871E-67D0CCDA12D9}"/>
              </a:ext>
            </a:extLst>
          </p:cNvPr>
          <p:cNvPicPr>
            <a:picLocks noChangeAspect="1"/>
          </p:cNvPicPr>
          <p:nvPr/>
        </p:nvPicPr>
        <p:blipFill rotWithShape="1">
          <a:blip r:embed="rId2" cstate="print"/>
          <a:srcRect t="1" b="38804"/>
          <a:stretch/>
        </p:blipFill>
        <p:spPr bwMode="auto">
          <a:xfrm rot="10800000">
            <a:off x="9500" y="6609184"/>
            <a:ext cx="6858024" cy="3289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233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1367" y="1887661"/>
            <a:ext cx="5976781" cy="251872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sp>
        <p:nvSpPr>
          <p:cNvPr id="28" name="Rectangle 27">
            <a:extLst>
              <a:ext uri="{FF2B5EF4-FFF2-40B4-BE49-F238E27FC236}">
                <a16:creationId xmlns:a16="http://schemas.microsoft.com/office/drawing/2014/main" id="{465A4C6C-9D20-2782-515C-DA58C568AF31}"/>
              </a:ext>
            </a:extLst>
          </p:cNvPr>
          <p:cNvSpPr/>
          <p:nvPr/>
        </p:nvSpPr>
        <p:spPr>
          <a:xfrm>
            <a:off x="461366" y="4664968"/>
            <a:ext cx="5976781" cy="223432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42" name="TextBox 41">
            <a:extLst>
              <a:ext uri="{FF2B5EF4-FFF2-40B4-BE49-F238E27FC236}">
                <a16:creationId xmlns:a16="http://schemas.microsoft.com/office/drawing/2014/main" id="{588DE2EF-03DE-1F95-54A8-F92062B49069}"/>
              </a:ext>
            </a:extLst>
          </p:cNvPr>
          <p:cNvSpPr txBox="1"/>
          <p:nvPr/>
        </p:nvSpPr>
        <p:spPr>
          <a:xfrm>
            <a:off x="1484784" y="1941512"/>
            <a:ext cx="4750072"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Staff attitudes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79% of reviews that covered staff attitudes were positive.</a:t>
            </a:r>
            <a:r>
              <a:rPr lang="en-GB" sz="1200" dirty="0">
                <a:solidFill>
                  <a:srgbClr val="004C6B"/>
                </a:solidFill>
                <a:latin typeface="Poppins Light"/>
              </a:rPr>
              <a:t> As outlined in the GP section, most residents praise health professionals across the borough.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Patients</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were impressed with how hard staff worked in increasingly difficult situations. They considered staff to be nice, caring and responsive.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Staff’s professionalism and dedication was highlighted throughout the reviews we received. Patients valued the way doctors and nurses communicated with them.</a:t>
            </a:r>
            <a:br>
              <a:rPr kumimoji="0" lang="en-GB" sz="1200" b="0" i="0" u="none" strike="noStrike" kern="1200" cap="none" spc="0" normalizeH="0" baseline="0" noProof="0" dirty="0">
                <a:ln>
                  <a:noFill/>
                </a:ln>
                <a:solidFill>
                  <a:srgbClr val="004C6B"/>
                </a:solidFill>
                <a:effectLst/>
                <a:uLnTx/>
                <a:uFillTx/>
                <a:latin typeface="Poppins Light"/>
                <a:ea typeface="+mn-ea"/>
                <a:cs typeface="+mn-cs"/>
              </a:rPr>
            </a:br>
            <a:br>
              <a:rPr kumimoji="0" lang="en-GB" sz="1200" b="0" i="0" u="none" strike="noStrike" kern="1200" cap="none" spc="0" normalizeH="0" baseline="0" noProof="0" dirty="0">
                <a:ln>
                  <a:noFill/>
                </a:ln>
                <a:solidFill>
                  <a:srgbClr val="004C6B"/>
                </a:solidFill>
                <a:effectLst/>
                <a:uLnTx/>
                <a:uFillTx/>
                <a:latin typeface="Poppins Light"/>
                <a:ea typeface="+mn-ea"/>
                <a:cs typeface="+mn-cs"/>
              </a:rPr>
            </a:br>
            <a:r>
              <a:rPr kumimoji="0" lang="en-GB" sz="1200" b="0" i="0" u="none" strike="noStrike" kern="1200" cap="none" spc="0" normalizeH="0" baseline="0" noProof="0" dirty="0">
                <a:ln>
                  <a:noFill/>
                </a:ln>
                <a:solidFill>
                  <a:srgbClr val="004C6B"/>
                </a:solidFill>
                <a:effectLst/>
                <a:uLnTx/>
                <a:uFillTx/>
                <a:latin typeface="Poppins Light"/>
                <a:ea typeface="+mn-ea"/>
                <a:cs typeface="+mn-cs"/>
              </a:rPr>
              <a:t> </a:t>
            </a:r>
          </a:p>
        </p:txBody>
      </p:sp>
      <p:sp>
        <p:nvSpPr>
          <p:cNvPr id="45" name="TextBox 44">
            <a:extLst>
              <a:ext uri="{FF2B5EF4-FFF2-40B4-BE49-F238E27FC236}">
                <a16:creationId xmlns:a16="http://schemas.microsoft.com/office/drawing/2014/main" id="{987E683F-607E-8B8B-7968-C184B5706289}"/>
              </a:ext>
            </a:extLst>
          </p:cNvPr>
          <p:cNvSpPr txBox="1"/>
          <p:nvPr/>
        </p:nvSpPr>
        <p:spPr>
          <a:xfrm>
            <a:off x="1465380" y="4702918"/>
            <a:ext cx="4972768"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Quality of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82% of reviews which discussed the quality of patients' treatment was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Once patients were able to talk to a health professional, they found the processes to be quick which was desirable.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Treatment was mainly considered to be accurate and thorough. The high of level of care specifically for children was singled out by numerous parents when sharing their views.</a:t>
            </a: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p:txBody>
      </p:sp>
      <p:pic>
        <p:nvPicPr>
          <p:cNvPr id="17" name="Picture 16" descr="Icon&#10;&#10;Description automatically generated">
            <a:extLst>
              <a:ext uri="{FF2B5EF4-FFF2-40B4-BE49-F238E27FC236}">
                <a16:creationId xmlns:a16="http://schemas.microsoft.com/office/drawing/2014/main" id="{FF0EF2C8-15D9-AEA5-1020-8B04F8671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291" y="2798576"/>
            <a:ext cx="786791" cy="786791"/>
          </a:xfrm>
          <a:prstGeom prst="rect">
            <a:avLst/>
          </a:prstGeom>
        </p:spPr>
      </p:pic>
      <p:sp>
        <p:nvSpPr>
          <p:cNvPr id="21" name="Rectangle 20">
            <a:extLst>
              <a:ext uri="{FF2B5EF4-FFF2-40B4-BE49-F238E27FC236}">
                <a16:creationId xmlns:a16="http://schemas.microsoft.com/office/drawing/2014/main" id="{2CAE9B1F-5F8C-BA7F-B146-3A831D6A2ACD}"/>
              </a:ext>
            </a:extLst>
          </p:cNvPr>
          <p:cNvSpPr/>
          <p:nvPr/>
        </p:nvSpPr>
        <p:spPr>
          <a:xfrm>
            <a:off x="476673" y="7185247"/>
            <a:ext cx="5977436" cy="23816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2" name="TextBox 21">
            <a:extLst>
              <a:ext uri="{FF2B5EF4-FFF2-40B4-BE49-F238E27FC236}">
                <a16:creationId xmlns:a16="http://schemas.microsoft.com/office/drawing/2014/main" id="{E8627282-A5CD-D402-631A-CB4152BBF499}"/>
              </a:ext>
            </a:extLst>
          </p:cNvPr>
          <p:cNvSpPr txBox="1"/>
          <p:nvPr/>
        </p:nvSpPr>
        <p:spPr>
          <a:xfrm>
            <a:off x="1500745" y="7222589"/>
            <a:ext cx="4734094"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Appointment availability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69</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of people rated their experience of getting a referral/appointment at hospital as ‘good’ or ‘very good’.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Some patients felt it was easier to get an appointment with local hospital rather than GPs. Most were able to get a planned appointment within a convenient timeframe.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It should be noted that a significant number of people who were not satisfied with appointment availability kept finding their appointments were being rescheduled.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p:txBody>
      </p:sp>
      <p:sp>
        <p:nvSpPr>
          <p:cNvPr id="5" name="TextBox 4">
            <a:extLst>
              <a:ext uri="{FF2B5EF4-FFF2-40B4-BE49-F238E27FC236}">
                <a16:creationId xmlns:a16="http://schemas.microsoft.com/office/drawing/2014/main" id="{6125D2BC-2DAB-2AB9-B85C-36B813A8E504}"/>
              </a:ext>
            </a:extLst>
          </p:cNvPr>
          <p:cNvSpPr txBox="1"/>
          <p:nvPr/>
        </p:nvSpPr>
        <p:spPr>
          <a:xfrm>
            <a:off x="378181" y="738969"/>
            <a:ext cx="6059967" cy="954107"/>
          </a:xfrm>
          <a:prstGeom prst="rect">
            <a:avLst/>
          </a:prstGeom>
          <a:noFill/>
        </p:spPr>
        <p:txBody>
          <a:bodyPr wrap="square">
            <a:spAutoFit/>
          </a:bodyPr>
          <a:lstStyle/>
          <a:p>
            <a:r>
              <a:rPr lang="en-GB" sz="3200" b="1" dirty="0">
                <a:solidFill>
                  <a:srgbClr val="9AC43A"/>
                </a:solidFill>
                <a:latin typeface="+mj-lt"/>
              </a:rPr>
              <a:t>What has worked well?</a:t>
            </a:r>
          </a:p>
          <a:p>
            <a:r>
              <a:rPr lang="en-GB" sz="1200" dirty="0">
                <a:solidFill>
                  <a:srgbClr val="004C6B"/>
                </a:solidFill>
              </a:rPr>
              <a:t>Below is a list of the key positive aspects relating to hospitals between July and September 2024</a:t>
            </a:r>
          </a:p>
        </p:txBody>
      </p:sp>
      <p:pic>
        <p:nvPicPr>
          <p:cNvPr id="16" name="Picture 15" descr="Icon&#10;&#10;Description automatically generated">
            <a:extLst>
              <a:ext uri="{FF2B5EF4-FFF2-40B4-BE49-F238E27FC236}">
                <a16:creationId xmlns:a16="http://schemas.microsoft.com/office/drawing/2014/main" id="{E4C59076-5EC3-397F-9C03-8133B527C4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27" y="5277956"/>
            <a:ext cx="810053" cy="810053"/>
          </a:xfrm>
          <a:prstGeom prst="rect">
            <a:avLst/>
          </a:prstGeom>
        </p:spPr>
      </p:pic>
      <p:pic>
        <p:nvPicPr>
          <p:cNvPr id="4" name="Graphic 3" descr="Flip calendar with solid fill">
            <a:extLst>
              <a:ext uri="{FF2B5EF4-FFF2-40B4-BE49-F238E27FC236}">
                <a16:creationId xmlns:a16="http://schemas.microsoft.com/office/drawing/2014/main" id="{EB39E9C8-B156-7259-0BEE-70D2CE49F3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27" y="7887425"/>
            <a:ext cx="914400" cy="914400"/>
          </a:xfrm>
          <a:prstGeom prst="rect">
            <a:avLst/>
          </a:prstGeom>
        </p:spPr>
      </p:pic>
    </p:spTree>
    <p:extLst>
      <p:ext uri="{BB962C8B-B14F-4D97-AF65-F5344CB8AC3E}">
        <p14:creationId xmlns:p14="http://schemas.microsoft.com/office/powerpoint/2010/main" val="3811447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0711" y="1921600"/>
            <a:ext cx="5976282" cy="38131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sp>
        <p:nvSpPr>
          <p:cNvPr id="28" name="Rectangle 27">
            <a:extLst>
              <a:ext uri="{FF2B5EF4-FFF2-40B4-BE49-F238E27FC236}">
                <a16:creationId xmlns:a16="http://schemas.microsoft.com/office/drawing/2014/main" id="{465A4C6C-9D20-2782-515C-DA58C568AF31}"/>
              </a:ext>
            </a:extLst>
          </p:cNvPr>
          <p:cNvSpPr/>
          <p:nvPr/>
        </p:nvSpPr>
        <p:spPr>
          <a:xfrm>
            <a:off x="461366" y="6020137"/>
            <a:ext cx="5976282" cy="16004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9" name="Rectangle 28">
            <a:extLst>
              <a:ext uri="{FF2B5EF4-FFF2-40B4-BE49-F238E27FC236}">
                <a16:creationId xmlns:a16="http://schemas.microsoft.com/office/drawing/2014/main" id="{2E60E398-B471-62CF-877B-803F6FE3BC01}"/>
              </a:ext>
            </a:extLst>
          </p:cNvPr>
          <p:cNvSpPr/>
          <p:nvPr/>
        </p:nvSpPr>
        <p:spPr>
          <a:xfrm>
            <a:off x="460711" y="7833320"/>
            <a:ext cx="5996841" cy="17335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42" name="TextBox 41">
            <a:extLst>
              <a:ext uri="{FF2B5EF4-FFF2-40B4-BE49-F238E27FC236}">
                <a16:creationId xmlns:a16="http://schemas.microsoft.com/office/drawing/2014/main" id="{588DE2EF-03DE-1F95-54A8-F92062B49069}"/>
              </a:ext>
            </a:extLst>
          </p:cNvPr>
          <p:cNvSpPr txBox="1"/>
          <p:nvPr/>
        </p:nvSpPr>
        <p:spPr>
          <a:xfrm>
            <a:off x="1484784" y="2000672"/>
            <a:ext cx="4831598"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Waiting times (punctuality and queueing on arrival)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64% of reviews that covered waiting times before appointments were negative.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Patients told us that they were findings hospitals were becoming overrun and struggling with the amount of people trying to access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Waiting times at A&amp;E were heavily criticised for being excessive. Linking back to comments about GPs some people felt a potential cause for the increased waits was because of an influx of patients who couldn’t get GP appointments.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Delays before planned appointments were also regularly highlighted with waits of over an hour in certain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Patients' frustrations with waiting times were exacerbated by a lack of regular updates to explain how long they would have to continue waiting for. </a:t>
            </a:r>
          </a:p>
        </p:txBody>
      </p:sp>
      <p:sp>
        <p:nvSpPr>
          <p:cNvPr id="45" name="TextBox 44">
            <a:extLst>
              <a:ext uri="{FF2B5EF4-FFF2-40B4-BE49-F238E27FC236}">
                <a16:creationId xmlns:a16="http://schemas.microsoft.com/office/drawing/2014/main" id="{987E683F-607E-8B8B-7968-C184B5706289}"/>
              </a:ext>
            </a:extLst>
          </p:cNvPr>
          <p:cNvSpPr txBox="1"/>
          <p:nvPr/>
        </p:nvSpPr>
        <p:spPr>
          <a:xfrm>
            <a:off x="1465380" y="6058088"/>
            <a:ext cx="4972268"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Getting through on the telephone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There was a 50% split when people were asked if they found it easy to get through on the telephone to a hospital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Those with negative experience found that they calls were not being picked up when trying to call a department to get information about</a:t>
            </a:r>
            <a:r>
              <a:rPr lang="en-GB" sz="1200" dirty="0">
                <a:solidFill>
                  <a:srgbClr val="004C6B"/>
                </a:solidFill>
                <a:latin typeface="Poppins Light"/>
              </a:rPr>
              <a:t> their care.</a:t>
            </a: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a:t>
            </a:r>
          </a:p>
        </p:txBody>
      </p:sp>
      <p:sp>
        <p:nvSpPr>
          <p:cNvPr id="49" name="TextBox 48">
            <a:extLst>
              <a:ext uri="{FF2B5EF4-FFF2-40B4-BE49-F238E27FC236}">
                <a16:creationId xmlns:a16="http://schemas.microsoft.com/office/drawing/2014/main" id="{4D7B7487-E5EE-280B-E951-8A660ACB73CF}"/>
              </a:ext>
            </a:extLst>
          </p:cNvPr>
          <p:cNvSpPr txBox="1"/>
          <p:nvPr/>
        </p:nvSpPr>
        <p:spPr>
          <a:xfrm>
            <a:off x="1502793" y="7905328"/>
            <a:ext cx="4972768"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D83C8E"/>
                </a:solidFill>
                <a:latin typeface="Poppins Light"/>
              </a:rPr>
              <a:t>Communication between services</a:t>
            </a: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53% of reviews that mentioned communication between services were </a:t>
            </a:r>
            <a:r>
              <a:rPr kumimoji="0" lang="en-GB" sz="1200" b="0" i="0" u="none" strike="noStrike" kern="1200" cap="none" spc="0" normalizeH="0" baseline="0" noProof="0" dirty="0" err="1">
                <a:ln>
                  <a:noFill/>
                </a:ln>
                <a:solidFill>
                  <a:srgbClr val="004C6B"/>
                </a:solidFill>
                <a:effectLst/>
                <a:uLnTx/>
                <a:uFillTx/>
                <a:latin typeface="Poppins Light"/>
                <a:ea typeface="+mn-ea"/>
                <a:cs typeface="+mn-cs"/>
              </a:rPr>
              <a:t>eith</a:t>
            </a:r>
            <a:r>
              <a:rPr lang="en-GB" sz="1200" dirty="0">
                <a:solidFill>
                  <a:srgbClr val="004C6B"/>
                </a:solidFill>
                <a:latin typeface="Poppins Light"/>
              </a:rPr>
              <a:t>er negative or neutral about the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This primarily related to the connection between hospitals and GPs where patients found that their GP was often not fully aware of the treatment that they were having in secondary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pic>
        <p:nvPicPr>
          <p:cNvPr id="15" name="Picture 14" descr="A picture containing clock&#10;&#10;Description automatically generated">
            <a:extLst>
              <a:ext uri="{FF2B5EF4-FFF2-40B4-BE49-F238E27FC236}">
                <a16:creationId xmlns:a16="http://schemas.microsoft.com/office/drawing/2014/main" id="{39A60340-12C4-8B7A-0E39-173A1AB22C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329" y="3158517"/>
            <a:ext cx="796835" cy="796835"/>
          </a:xfrm>
          <a:prstGeom prst="rect">
            <a:avLst/>
          </a:prstGeom>
        </p:spPr>
      </p:pic>
      <p:sp>
        <p:nvSpPr>
          <p:cNvPr id="5" name="Text Placeholder 4">
            <a:extLst>
              <a:ext uri="{FF2B5EF4-FFF2-40B4-BE49-F238E27FC236}">
                <a16:creationId xmlns:a16="http://schemas.microsoft.com/office/drawing/2014/main" id="{FEEBB2EE-6DD3-00EC-64AF-EDEE0885F7CD}"/>
              </a:ext>
            </a:extLst>
          </p:cNvPr>
          <p:cNvSpPr txBox="1">
            <a:spLocks noGrp="1"/>
          </p:cNvSpPr>
          <p:nvPr>
            <p:ph type="body" sz="quarter" idx="22"/>
          </p:nvPr>
        </p:nvSpPr>
        <p:spPr>
          <a:xfrm>
            <a:off x="460711" y="799410"/>
            <a:ext cx="5976937" cy="861774"/>
          </a:xfrm>
          <a:prstGeom prst="rect">
            <a:avLst/>
          </a:prstGeom>
          <a:noFill/>
        </p:spPr>
        <p:txBody>
          <a:bodyPr wrap="square">
            <a:spAutoFit/>
          </a:bodyPr>
          <a:lstStyle/>
          <a:p>
            <a:r>
              <a:rPr lang="en-GB" sz="3200" b="1" dirty="0">
                <a:solidFill>
                  <a:srgbClr val="D83C8E"/>
                </a:solidFill>
              </a:rPr>
              <a:t>What could be improved?</a:t>
            </a:r>
          </a:p>
          <a:p>
            <a:r>
              <a:rPr lang="en-GB" sz="1200" b="0" dirty="0">
                <a:solidFill>
                  <a:srgbClr val="004C6B"/>
                </a:solidFill>
              </a:rPr>
              <a:t>Below is a list of the key areas for improvement relating to hospitals between July and September 2024.</a:t>
            </a:r>
            <a:endParaRPr lang="en-GB" b="1" dirty="0">
              <a:solidFill>
                <a:srgbClr val="D83C8E"/>
              </a:solidFill>
            </a:endParaRPr>
          </a:p>
        </p:txBody>
      </p:sp>
      <p:pic>
        <p:nvPicPr>
          <p:cNvPr id="23" name="Picture 22" descr="A blue rectangle with dots and circles&#10;&#10;Description automatically generated">
            <a:extLst>
              <a:ext uri="{FF2B5EF4-FFF2-40B4-BE49-F238E27FC236}">
                <a16:creationId xmlns:a16="http://schemas.microsoft.com/office/drawing/2014/main" id="{EE2784C0-857A-F210-9C2F-087F8C52C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25" y="6133080"/>
            <a:ext cx="980645" cy="980645"/>
          </a:xfrm>
          <a:prstGeom prst="rect">
            <a:avLst/>
          </a:prstGeom>
        </p:spPr>
      </p:pic>
      <p:pic>
        <p:nvPicPr>
          <p:cNvPr id="4" name="Graphic 3" descr="Chat outline">
            <a:extLst>
              <a:ext uri="{FF2B5EF4-FFF2-40B4-BE49-F238E27FC236}">
                <a16:creationId xmlns:a16="http://schemas.microsoft.com/office/drawing/2014/main" id="{5DF071C6-4503-4575-41A3-75A88D97C5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581" y="8332253"/>
            <a:ext cx="839583" cy="839583"/>
          </a:xfrm>
          <a:prstGeom prst="rect">
            <a:avLst/>
          </a:prstGeom>
        </p:spPr>
      </p:pic>
    </p:spTree>
    <p:extLst>
      <p:ext uri="{BB962C8B-B14F-4D97-AF65-F5344CB8AC3E}">
        <p14:creationId xmlns:p14="http://schemas.microsoft.com/office/powerpoint/2010/main" val="320043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4587D7-5431-F487-7719-E58E7EADF1C3}"/>
              </a:ext>
            </a:extLst>
          </p:cNvPr>
          <p:cNvSpPr>
            <a:spLocks noGrp="1"/>
          </p:cNvSpPr>
          <p:nvPr>
            <p:ph type="sldNum" sz="quarter" idx="12"/>
          </p:nvPr>
        </p:nvSpPr>
        <p:spPr>
          <a:xfrm>
            <a:off x="5876552" y="344528"/>
            <a:ext cx="581000" cy="360000"/>
          </a:xfrm>
        </p:spPr>
        <p:txBody>
          <a:bodyPr/>
          <a:lstStyle/>
          <a:p>
            <a:fld id="{9295DF58-4118-4551-8C61-1A7ED177FA2D}" type="slidenum">
              <a:rPr lang="en-GB" noProof="0" smtClean="0"/>
              <a:pPr/>
              <a:t>3</a:t>
            </a:fld>
            <a:endParaRPr lang="en-GB" noProof="0" dirty="0"/>
          </a:p>
        </p:txBody>
      </p:sp>
      <p:sp>
        <p:nvSpPr>
          <p:cNvPr id="4" name="Content Placeholder 3">
            <a:extLst>
              <a:ext uri="{FF2B5EF4-FFF2-40B4-BE49-F238E27FC236}">
                <a16:creationId xmlns:a16="http://schemas.microsoft.com/office/drawing/2014/main" id="{4231321B-C528-7A55-1434-20FB62799270}"/>
              </a:ext>
            </a:extLst>
          </p:cNvPr>
          <p:cNvSpPr>
            <a:spLocks noGrp="1"/>
          </p:cNvSpPr>
          <p:nvPr>
            <p:ph idx="24"/>
          </p:nvPr>
        </p:nvSpPr>
        <p:spPr>
          <a:xfrm>
            <a:off x="3658796" y="5102706"/>
            <a:ext cx="2448000" cy="792000"/>
          </a:xfrm>
        </p:spPr>
        <p:txBody>
          <a:bodyPr/>
          <a:lstStyle/>
          <a:p>
            <a:pPr lvl="1">
              <a:lnSpc>
                <a:spcPts val="1400"/>
              </a:lnSpc>
            </a:pPr>
            <a:r>
              <a:rPr lang="en-GB" sz="1200" b="0" dirty="0">
                <a:solidFill>
                  <a:schemeClr val="tx1"/>
                </a:solidFill>
              </a:rPr>
              <a:t>Encouraging conversations on </a:t>
            </a:r>
            <a:r>
              <a:rPr lang="en-GB" sz="1200" b="0" dirty="0">
                <a:solidFill>
                  <a:srgbClr val="D83C8E"/>
                </a:solidFill>
              </a:rPr>
              <a:t>social media</a:t>
            </a:r>
            <a:r>
              <a:rPr lang="en-GB" sz="1200" b="0" dirty="0">
                <a:solidFill>
                  <a:schemeClr val="tx1"/>
                </a:solidFill>
              </a:rPr>
              <a:t> and gathering </a:t>
            </a:r>
            <a:r>
              <a:rPr lang="en-GB" sz="1200" b="0" dirty="0">
                <a:solidFill>
                  <a:srgbClr val="D83C8E"/>
                </a:solidFill>
              </a:rPr>
              <a:t>online reviews</a:t>
            </a:r>
          </a:p>
        </p:txBody>
      </p:sp>
      <p:sp>
        <p:nvSpPr>
          <p:cNvPr id="5" name="Content Placeholder 4">
            <a:extLst>
              <a:ext uri="{FF2B5EF4-FFF2-40B4-BE49-F238E27FC236}">
                <a16:creationId xmlns:a16="http://schemas.microsoft.com/office/drawing/2014/main" id="{EFFEB019-7200-E72F-9873-077665ABEF62}"/>
              </a:ext>
            </a:extLst>
          </p:cNvPr>
          <p:cNvSpPr>
            <a:spLocks noGrp="1"/>
          </p:cNvSpPr>
          <p:nvPr>
            <p:ph idx="25"/>
          </p:nvPr>
        </p:nvSpPr>
        <p:spPr>
          <a:xfrm>
            <a:off x="764705" y="6997703"/>
            <a:ext cx="2434500" cy="792000"/>
          </a:xfrm>
        </p:spPr>
        <p:txBody>
          <a:bodyPr/>
          <a:lstStyle/>
          <a:p>
            <a:r>
              <a:rPr lang="en-GB" sz="1200" dirty="0">
                <a:solidFill>
                  <a:schemeClr val="tx1"/>
                </a:solidFill>
              </a:rPr>
              <a:t>Providing promotional materials and surveys in </a:t>
            </a:r>
            <a:r>
              <a:rPr lang="en-GB" sz="1200" dirty="0">
                <a:solidFill>
                  <a:srgbClr val="D83C8E"/>
                </a:solidFill>
              </a:rPr>
              <a:t>accessible formats </a:t>
            </a:r>
          </a:p>
        </p:txBody>
      </p:sp>
      <p:sp>
        <p:nvSpPr>
          <p:cNvPr id="6" name="Content Placeholder 5">
            <a:extLst>
              <a:ext uri="{FF2B5EF4-FFF2-40B4-BE49-F238E27FC236}">
                <a16:creationId xmlns:a16="http://schemas.microsoft.com/office/drawing/2014/main" id="{2B4157C3-5872-2A6A-B0B3-BD4A4976106D}"/>
              </a:ext>
            </a:extLst>
          </p:cNvPr>
          <p:cNvSpPr>
            <a:spLocks noGrp="1"/>
          </p:cNvSpPr>
          <p:nvPr>
            <p:ph idx="26"/>
          </p:nvPr>
        </p:nvSpPr>
        <p:spPr>
          <a:xfrm>
            <a:off x="3658796" y="6847060"/>
            <a:ext cx="2432782" cy="792000"/>
          </a:xfrm>
        </p:spPr>
        <p:txBody>
          <a:bodyPr/>
          <a:lstStyle/>
          <a:p>
            <a:r>
              <a:rPr lang="en-GB" sz="1200" dirty="0">
                <a:solidFill>
                  <a:srgbClr val="D83C8E"/>
                </a:solidFill>
              </a:rPr>
              <a:t>Training volunteers </a:t>
            </a:r>
            <a:r>
              <a:rPr lang="en-GB" sz="1200" dirty="0">
                <a:solidFill>
                  <a:schemeClr val="tx1"/>
                </a:solidFill>
              </a:rPr>
              <a:t>to support engagement across the borough allowing us to reach a wider range of people and communities</a:t>
            </a:r>
          </a:p>
        </p:txBody>
      </p:sp>
      <p:sp>
        <p:nvSpPr>
          <p:cNvPr id="10" name="Title 12">
            <a:extLst>
              <a:ext uri="{FF2B5EF4-FFF2-40B4-BE49-F238E27FC236}">
                <a16:creationId xmlns:a16="http://schemas.microsoft.com/office/drawing/2014/main" id="{C1A8F0D6-01B0-FA2F-F30D-D860EFB3E3BD}"/>
              </a:ext>
            </a:extLst>
          </p:cNvPr>
          <p:cNvSpPr txBox="1">
            <a:spLocks/>
          </p:cNvSpPr>
          <p:nvPr/>
        </p:nvSpPr>
        <p:spPr>
          <a:xfrm>
            <a:off x="363974" y="611477"/>
            <a:ext cx="5976000" cy="432000"/>
          </a:xfrm>
          <a:prstGeom prst="rect">
            <a:avLst/>
          </a:prstGeom>
        </p:spPr>
        <p:txBody>
          <a:bodyPr/>
          <a:lst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a:lstStyle>
          <a:p>
            <a:r>
              <a:rPr lang="en-GB" sz="3200" dirty="0">
                <a:solidFill>
                  <a:srgbClr val="D83C8E"/>
                </a:solidFill>
              </a:rPr>
              <a:t>Introduction</a:t>
            </a:r>
          </a:p>
        </p:txBody>
      </p:sp>
      <p:sp>
        <p:nvSpPr>
          <p:cNvPr id="11" name="Content Placeholder 3">
            <a:extLst>
              <a:ext uri="{FF2B5EF4-FFF2-40B4-BE49-F238E27FC236}">
                <a16:creationId xmlns:a16="http://schemas.microsoft.com/office/drawing/2014/main" id="{5903AAFA-D7B6-D9E2-952A-72ACD2B2796E}"/>
              </a:ext>
            </a:extLst>
          </p:cNvPr>
          <p:cNvSpPr txBox="1">
            <a:spLocks/>
          </p:cNvSpPr>
          <p:nvPr/>
        </p:nvSpPr>
        <p:spPr>
          <a:xfrm>
            <a:off x="363974" y="1319905"/>
            <a:ext cx="6337424" cy="509275"/>
          </a:xfrm>
          <a:prstGeom prst="rect">
            <a:avLst/>
          </a:prstGeom>
        </p:spPr>
        <p:txBody>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b="1" dirty="0">
                <a:solidFill>
                  <a:srgbClr val="004C6B"/>
                </a:solidFill>
              </a:rPr>
              <a:t>Patient Experience Programme </a:t>
            </a:r>
          </a:p>
          <a:p>
            <a:pPr lvl="1"/>
            <a:r>
              <a:rPr lang="en-GB" sz="1200" dirty="0"/>
              <a:t>Healthwatch Lewisham is your local health and social care champion. Through our Patient Experience Programme (PEP), we hear the experiences of residents and people who have used health and care services in our borough. </a:t>
            </a:r>
          </a:p>
          <a:p>
            <a:pPr lvl="1"/>
            <a:endParaRPr lang="en-GB" sz="1200" dirty="0"/>
          </a:p>
          <a:p>
            <a:pPr lvl="1"/>
            <a:r>
              <a:rPr lang="en-GB" sz="1200" dirty="0"/>
              <a:t>They tell us what is working well and what could be improved allowing us to share local issues with decision makers who have the power to make changes. </a:t>
            </a:r>
          </a:p>
          <a:p>
            <a:pPr lvl="1"/>
            <a:endParaRPr lang="en-GB" sz="1200" dirty="0"/>
          </a:p>
          <a:p>
            <a:pPr lvl="1"/>
            <a:r>
              <a:rPr lang="en-GB" sz="1200" dirty="0"/>
              <a:t>Every three months we produce this report to raise awareness about patient experience and share recommendations on how services could be improved.</a:t>
            </a:r>
          </a:p>
          <a:p>
            <a:endParaRPr lang="en-GB" dirty="0"/>
          </a:p>
        </p:txBody>
      </p:sp>
      <p:cxnSp>
        <p:nvCxnSpPr>
          <p:cNvPr id="12" name="Straight Connector 11">
            <a:extLst>
              <a:ext uri="{FF2B5EF4-FFF2-40B4-BE49-F238E27FC236}">
                <a16:creationId xmlns:a16="http://schemas.microsoft.com/office/drawing/2014/main" id="{48A74FDD-F29A-4280-4534-5DAB53B9E90C}"/>
              </a:ext>
            </a:extLst>
          </p:cNvPr>
          <p:cNvCxnSpPr>
            <a:cxnSpLocks/>
          </p:cNvCxnSpPr>
          <p:nvPr/>
        </p:nvCxnSpPr>
        <p:spPr>
          <a:xfrm>
            <a:off x="462900" y="3584848"/>
            <a:ext cx="5994652"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2FC5699-2480-DE6A-E2F4-D401B0379BBE}"/>
              </a:ext>
            </a:extLst>
          </p:cNvPr>
          <p:cNvSpPr txBox="1"/>
          <p:nvPr/>
        </p:nvSpPr>
        <p:spPr>
          <a:xfrm>
            <a:off x="390892" y="3627944"/>
            <a:ext cx="5616624" cy="338554"/>
          </a:xfrm>
          <a:prstGeom prst="rect">
            <a:avLst/>
          </a:prstGeom>
          <a:noFill/>
        </p:spPr>
        <p:txBody>
          <a:bodyPr wrap="square" rtlCol="0">
            <a:spAutoFit/>
          </a:bodyPr>
          <a:lstStyle/>
          <a:p>
            <a:r>
              <a:rPr lang="en-GB" sz="1600" b="1" dirty="0"/>
              <a:t>Methodology</a:t>
            </a:r>
          </a:p>
        </p:txBody>
      </p:sp>
      <p:sp>
        <p:nvSpPr>
          <p:cNvPr id="17" name="Content Placeholder 19">
            <a:extLst>
              <a:ext uri="{FF2B5EF4-FFF2-40B4-BE49-F238E27FC236}">
                <a16:creationId xmlns:a16="http://schemas.microsoft.com/office/drawing/2014/main" id="{0E0C6496-8684-9F0F-63BE-49D0710392F6}"/>
              </a:ext>
            </a:extLst>
          </p:cNvPr>
          <p:cNvSpPr>
            <a:spLocks noGrp="1"/>
          </p:cNvSpPr>
          <p:nvPr>
            <p:ph idx="23"/>
          </p:nvPr>
        </p:nvSpPr>
        <p:spPr>
          <a:xfrm>
            <a:off x="764704" y="4953202"/>
            <a:ext cx="2447925" cy="792163"/>
          </a:xfrm>
        </p:spPr>
        <p:txBody>
          <a:bodyPr/>
          <a:lstStyle/>
          <a:p>
            <a:pPr>
              <a:lnSpc>
                <a:spcPts val="1300"/>
              </a:lnSpc>
            </a:pPr>
            <a:endParaRPr lang="en-GB" sz="1200" spc="-40" dirty="0"/>
          </a:p>
          <a:p>
            <a:pPr lvl="1">
              <a:lnSpc>
                <a:spcPts val="1400"/>
              </a:lnSpc>
            </a:pPr>
            <a:r>
              <a:rPr lang="en-GB" sz="1200" b="0" dirty="0">
                <a:solidFill>
                  <a:schemeClr val="tx1"/>
                </a:solidFill>
              </a:rPr>
              <a:t>Carrying out engagement at </a:t>
            </a:r>
            <a:r>
              <a:rPr lang="en-GB" sz="1200" b="0" dirty="0">
                <a:solidFill>
                  <a:srgbClr val="D83C8E"/>
                </a:solidFill>
              </a:rPr>
              <a:t>local community hotspots </a:t>
            </a:r>
            <a:r>
              <a:rPr lang="en-GB" sz="1200" b="0" dirty="0">
                <a:solidFill>
                  <a:schemeClr val="tx1"/>
                </a:solidFill>
              </a:rPr>
              <a:t>such as GPs, hospitals and libraries</a:t>
            </a:r>
          </a:p>
        </p:txBody>
      </p:sp>
      <p:sp>
        <p:nvSpPr>
          <p:cNvPr id="24" name="TextBox 23">
            <a:extLst>
              <a:ext uri="{FF2B5EF4-FFF2-40B4-BE49-F238E27FC236}">
                <a16:creationId xmlns:a16="http://schemas.microsoft.com/office/drawing/2014/main" id="{A647413B-E3FF-B1C3-1479-73CA0DDAE6EB}"/>
              </a:ext>
            </a:extLst>
          </p:cNvPr>
          <p:cNvSpPr txBox="1"/>
          <p:nvPr/>
        </p:nvSpPr>
        <p:spPr>
          <a:xfrm>
            <a:off x="462900" y="7894582"/>
            <a:ext cx="5994652" cy="800219"/>
          </a:xfrm>
          <a:prstGeom prst="rect">
            <a:avLst/>
          </a:prstGeom>
          <a:noFill/>
        </p:spPr>
        <p:txBody>
          <a:bodyPr wrap="square" rtlCol="0">
            <a:spAutoFit/>
          </a:bodyPr>
          <a:lstStyle/>
          <a:p>
            <a:r>
              <a:rPr lang="en-GB" sz="1200" dirty="0"/>
              <a:t>Healthwatch independence helps people to trust our organisation and give honest feedback which they might not always share with local services.</a:t>
            </a:r>
          </a:p>
          <a:p>
            <a:br>
              <a:rPr lang="en-GB" sz="1100" dirty="0"/>
            </a:br>
            <a:endParaRPr lang="en-GB" sz="1100" dirty="0"/>
          </a:p>
        </p:txBody>
      </p:sp>
      <p:pic>
        <p:nvPicPr>
          <p:cNvPr id="7" name="Picture 6" descr="Icon&#10;&#10;Description automatically generated">
            <a:extLst>
              <a:ext uri="{FF2B5EF4-FFF2-40B4-BE49-F238E27FC236}">
                <a16:creationId xmlns:a16="http://schemas.microsoft.com/office/drawing/2014/main" id="{6DD42D84-08F1-80A8-783A-0677FEBA18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1088" y="4016896"/>
            <a:ext cx="1053983" cy="105398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A0EEEA1A-197D-A38F-D439-3BF8A2045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288" y="5889104"/>
            <a:ext cx="1145657" cy="1145657"/>
          </a:xfrm>
          <a:prstGeom prst="rect">
            <a:avLst/>
          </a:prstGeom>
        </p:spPr>
      </p:pic>
      <p:pic>
        <p:nvPicPr>
          <p:cNvPr id="14" name="Picture 13" descr="Icon&#10;&#10;Description automatically generated">
            <a:extLst>
              <a:ext uri="{FF2B5EF4-FFF2-40B4-BE49-F238E27FC236}">
                <a16:creationId xmlns:a16="http://schemas.microsoft.com/office/drawing/2014/main" id="{B2A02E5A-F1DE-E864-7B71-7DAB414461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752" y="4094506"/>
            <a:ext cx="870699" cy="870699"/>
          </a:xfrm>
          <a:prstGeom prst="rect">
            <a:avLst/>
          </a:prstGeom>
        </p:spPr>
      </p:pic>
      <p:pic>
        <p:nvPicPr>
          <p:cNvPr id="19" name="Picture 18" descr="Icon&#10;&#10;Description automatically generated">
            <a:extLst>
              <a:ext uri="{FF2B5EF4-FFF2-40B4-BE49-F238E27FC236}">
                <a16:creationId xmlns:a16="http://schemas.microsoft.com/office/drawing/2014/main" id="{97D72A27-9720-D21D-9C73-B7CD85E2ED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105" y="5961112"/>
            <a:ext cx="885948" cy="792000"/>
          </a:xfrm>
          <a:prstGeom prst="rect">
            <a:avLst/>
          </a:prstGeom>
        </p:spPr>
      </p:pic>
    </p:spTree>
    <p:extLst>
      <p:ext uri="{BB962C8B-B14F-4D97-AF65-F5344CB8AC3E}">
        <p14:creationId xmlns:p14="http://schemas.microsoft.com/office/powerpoint/2010/main" val="192531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sp>
        <p:nvSpPr>
          <p:cNvPr id="16" name="Rectangle 15">
            <a:extLst>
              <a:ext uri="{FF2B5EF4-FFF2-40B4-BE49-F238E27FC236}">
                <a16:creationId xmlns:a16="http://schemas.microsoft.com/office/drawing/2014/main" id="{9779B4CB-F6A7-BCF2-B135-A45F7272FB59}"/>
              </a:ext>
            </a:extLst>
          </p:cNvPr>
          <p:cNvSpPr/>
          <p:nvPr/>
        </p:nvSpPr>
        <p:spPr>
          <a:xfrm>
            <a:off x="466329" y="1867543"/>
            <a:ext cx="5972564" cy="17893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17" name="TextBox 16">
            <a:extLst>
              <a:ext uri="{FF2B5EF4-FFF2-40B4-BE49-F238E27FC236}">
                <a16:creationId xmlns:a16="http://schemas.microsoft.com/office/drawing/2014/main" id="{64F2ABD2-5DAF-7D7F-FF2F-681E4C5E196A}"/>
              </a:ext>
            </a:extLst>
          </p:cNvPr>
          <p:cNvSpPr txBox="1"/>
          <p:nvPr/>
        </p:nvSpPr>
        <p:spPr>
          <a:xfrm>
            <a:off x="433621" y="1987087"/>
            <a:ext cx="588903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4C6B"/>
                </a:solidFill>
                <a:latin typeface="Poppins Light"/>
              </a:rPr>
              <a:t>Waiting times (punctuality and queueing on arrival)</a:t>
            </a:r>
            <a:endParaRPr kumimoji="0" lang="en-GB" sz="1400" b="1"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Hospital departments need to identify an effective system to keep patients informed when appointments are running significantly behind.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Patients value clear and precise updates that help them understand how long they will likely need to wait.</a:t>
            </a:r>
          </a:p>
        </p:txBody>
      </p:sp>
      <p:sp>
        <p:nvSpPr>
          <p:cNvPr id="21" name="Rectangle 20">
            <a:extLst>
              <a:ext uri="{FF2B5EF4-FFF2-40B4-BE49-F238E27FC236}">
                <a16:creationId xmlns:a16="http://schemas.microsoft.com/office/drawing/2014/main" id="{4820832C-C6C3-1BA2-2BAD-7949029ACCEB}"/>
              </a:ext>
            </a:extLst>
          </p:cNvPr>
          <p:cNvSpPr/>
          <p:nvPr/>
        </p:nvSpPr>
        <p:spPr>
          <a:xfrm>
            <a:off x="466326" y="4016895"/>
            <a:ext cx="5972564" cy="22322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22" name="TextBox 21">
            <a:extLst>
              <a:ext uri="{FF2B5EF4-FFF2-40B4-BE49-F238E27FC236}">
                <a16:creationId xmlns:a16="http://schemas.microsoft.com/office/drawing/2014/main" id="{A2A54AEE-99BE-EAE3-5F7C-81E6088C1E22}"/>
              </a:ext>
            </a:extLst>
          </p:cNvPr>
          <p:cNvSpPr txBox="1"/>
          <p:nvPr/>
        </p:nvSpPr>
        <p:spPr>
          <a:xfrm>
            <a:off x="480010" y="4139940"/>
            <a:ext cx="5889039"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C6B"/>
                </a:solidFill>
                <a:effectLst/>
                <a:uLnTx/>
                <a:uFillTx/>
                <a:latin typeface="Poppins Light"/>
                <a:ea typeface="+mn-ea"/>
                <a:cs typeface="+mn-cs"/>
              </a:rPr>
              <a:t>Getting through on the telephone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4C6B"/>
                </a:solidFill>
                <a:effectLst/>
                <a:uLnTx/>
                <a:uFillTx/>
                <a:latin typeface="Poppins Light"/>
                <a:ea typeface="+mn-ea"/>
                <a:cs typeface="+mn-cs"/>
              </a:rPr>
              <a:t>We recognise that </a:t>
            </a:r>
            <a:r>
              <a:rPr lang="en-GB" sz="1200" dirty="0">
                <a:solidFill>
                  <a:srgbClr val="004C6B"/>
                </a:solidFill>
                <a:latin typeface="Poppins Light"/>
              </a:rPr>
              <a:t>hospitals receive a vast number of calls from patients every day and that there will be challenges to ensure all patients are able to speak to someone.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But hospitals must look at ways to free up capacity to allow more calls to be picked up because it will often help to reduce communication issues and allow patients to feel more reassured because their questions can be answered.</a:t>
            </a:r>
            <a:endParaRPr kumimoji="0" lang="en-GB" sz="120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p:txBody>
      </p:sp>
      <p:sp>
        <p:nvSpPr>
          <p:cNvPr id="6" name="Rectangle 5">
            <a:extLst>
              <a:ext uri="{FF2B5EF4-FFF2-40B4-BE49-F238E27FC236}">
                <a16:creationId xmlns:a16="http://schemas.microsoft.com/office/drawing/2014/main" id="{E09F2622-EBFD-2980-9036-F04F35D04FCB}"/>
              </a:ext>
            </a:extLst>
          </p:cNvPr>
          <p:cNvSpPr/>
          <p:nvPr/>
        </p:nvSpPr>
        <p:spPr>
          <a:xfrm>
            <a:off x="464450" y="6609184"/>
            <a:ext cx="5972564" cy="20520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8" name="TextBox 7">
            <a:extLst>
              <a:ext uri="{FF2B5EF4-FFF2-40B4-BE49-F238E27FC236}">
                <a16:creationId xmlns:a16="http://schemas.microsoft.com/office/drawing/2014/main" id="{E2B0B746-4C23-4F1B-06FF-44A74C746965}"/>
              </a:ext>
            </a:extLst>
          </p:cNvPr>
          <p:cNvSpPr txBox="1"/>
          <p:nvPr/>
        </p:nvSpPr>
        <p:spPr>
          <a:xfrm>
            <a:off x="466328" y="6629871"/>
            <a:ext cx="588903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C6B"/>
                </a:solidFill>
                <a:effectLst/>
                <a:uLnTx/>
                <a:uFillTx/>
                <a:latin typeface="Poppins Light"/>
                <a:ea typeface="+mn-ea"/>
                <a:cs typeface="+mn-cs"/>
              </a:rPr>
              <a:t>Communication between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If not already in existence, hospitals should explore the possibility of updating online record system</a:t>
            </a:r>
            <a:r>
              <a:rPr lang="en-GB" sz="1200" dirty="0">
                <a:solidFill>
                  <a:srgbClr val="004C6B"/>
                </a:solidFill>
                <a:latin typeface="Poppins Light"/>
              </a:rPr>
              <a:t>s to have a function which helps professionals understand whether communication about hospital treatment has been shared with a patient’s GP.  This type of process will help to strengthen integrated care and stop patients’ feeling like they are having to go back and forth between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p:txBody>
      </p:sp>
      <p:sp>
        <p:nvSpPr>
          <p:cNvPr id="7" name="TextBox 6">
            <a:extLst>
              <a:ext uri="{FF2B5EF4-FFF2-40B4-BE49-F238E27FC236}">
                <a16:creationId xmlns:a16="http://schemas.microsoft.com/office/drawing/2014/main" id="{802FAE47-CDC8-2F66-64A1-E6D45AB0B650}"/>
              </a:ext>
            </a:extLst>
          </p:cNvPr>
          <p:cNvSpPr txBox="1"/>
          <p:nvPr/>
        </p:nvSpPr>
        <p:spPr>
          <a:xfrm>
            <a:off x="379004" y="776536"/>
            <a:ext cx="6134362" cy="954107"/>
          </a:xfrm>
          <a:prstGeom prst="rect">
            <a:avLst/>
          </a:prstGeom>
          <a:noFill/>
        </p:spPr>
        <p:txBody>
          <a:bodyPr wrap="square">
            <a:spAutoFit/>
          </a:bodyPr>
          <a:lstStyle/>
          <a:p>
            <a:r>
              <a:rPr lang="en-GB" sz="3200" b="1" dirty="0"/>
              <a:t>Recommendations</a:t>
            </a:r>
          </a:p>
          <a:p>
            <a:r>
              <a:rPr lang="en-GB" sz="1200" dirty="0">
                <a:solidFill>
                  <a:srgbClr val="004C6B"/>
                </a:solidFill>
              </a:rPr>
              <a:t>Below is a list of recommendations for hospitals in Lewisham based on the key issues residents/patients told us about over the last three months</a:t>
            </a:r>
          </a:p>
        </p:txBody>
      </p:sp>
    </p:spTree>
    <p:extLst>
      <p:ext uri="{BB962C8B-B14F-4D97-AF65-F5344CB8AC3E}">
        <p14:creationId xmlns:p14="http://schemas.microsoft.com/office/powerpoint/2010/main" val="1397810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A023F-D6FD-D109-DC18-D335EFDFFB28}"/>
              </a:ext>
            </a:extLst>
          </p:cNvPr>
          <p:cNvSpPr>
            <a:spLocks noGrp="1"/>
          </p:cNvSpPr>
          <p:nvPr>
            <p:ph type="sldNum" sz="quarter" idx="12"/>
          </p:nvPr>
        </p:nvSpPr>
        <p:spPr/>
        <p:txBody>
          <a:bodyPr/>
          <a:lstStyle/>
          <a:p>
            <a:fld id="{9295DF58-4118-4551-8C61-1A7ED177FA2D}" type="slidenum">
              <a:rPr lang="en-GB" noProof="0" smtClean="0"/>
              <a:pPr/>
              <a:t>31</a:t>
            </a:fld>
            <a:endParaRPr lang="en-GB" noProof="0"/>
          </a:p>
        </p:txBody>
      </p:sp>
      <p:sp>
        <p:nvSpPr>
          <p:cNvPr id="4" name="TextBox 3">
            <a:extLst>
              <a:ext uri="{FF2B5EF4-FFF2-40B4-BE49-F238E27FC236}">
                <a16:creationId xmlns:a16="http://schemas.microsoft.com/office/drawing/2014/main" id="{1BEA3F99-DECD-34DC-F13A-3AFD9513EE7E}"/>
              </a:ext>
            </a:extLst>
          </p:cNvPr>
          <p:cNvSpPr txBox="1"/>
          <p:nvPr/>
        </p:nvSpPr>
        <p:spPr>
          <a:xfrm>
            <a:off x="466612" y="3512840"/>
            <a:ext cx="5688632" cy="4124206"/>
          </a:xfrm>
          <a:prstGeom prst="rect">
            <a:avLst/>
          </a:prstGeom>
          <a:noFill/>
        </p:spPr>
        <p:txBody>
          <a:bodyPr wrap="square" rtlCol="0">
            <a:spAutoFit/>
          </a:bodyPr>
          <a:lstStyle/>
          <a:p>
            <a:pPr algn="ctr"/>
            <a:r>
              <a:rPr lang="en-GB" sz="6600" dirty="0">
                <a:latin typeface="+mj-lt"/>
              </a:rPr>
              <a:t>Hospital Services</a:t>
            </a:r>
          </a:p>
          <a:p>
            <a:pPr algn="ctr"/>
            <a:r>
              <a:rPr lang="en-GB" sz="6600" dirty="0">
                <a:solidFill>
                  <a:schemeClr val="accent1"/>
                </a:solidFill>
                <a:latin typeface="+mj-lt"/>
              </a:rPr>
              <a:t>Full data set</a:t>
            </a:r>
          </a:p>
          <a:p>
            <a:pPr algn="ctr"/>
            <a:endParaRPr lang="en-GB" sz="3200" dirty="0">
              <a:latin typeface="+mj-lt"/>
            </a:endParaRPr>
          </a:p>
          <a:p>
            <a:pPr algn="ctr"/>
            <a:endParaRPr lang="en-GB" sz="3200" dirty="0">
              <a:latin typeface="+mj-lt"/>
            </a:endParaRPr>
          </a:p>
        </p:txBody>
      </p:sp>
      <p:pic>
        <p:nvPicPr>
          <p:cNvPr id="5" name="Picture 4">
            <a:extLst>
              <a:ext uri="{FF2B5EF4-FFF2-40B4-BE49-F238E27FC236}">
                <a16:creationId xmlns:a16="http://schemas.microsoft.com/office/drawing/2014/main" id="{CDD027F0-55A8-6017-D3BC-D1A268E41C1B}"/>
              </a:ext>
            </a:extLst>
          </p:cNvPr>
          <p:cNvPicPr>
            <a:picLocks noChangeAspect="1"/>
          </p:cNvPicPr>
          <p:nvPr/>
        </p:nvPicPr>
        <p:blipFill rotWithShape="1">
          <a:blip r:embed="rId2" cstate="print"/>
          <a:srcRect t="1" b="38804"/>
          <a:stretch/>
        </p:blipFill>
        <p:spPr bwMode="auto">
          <a:xfrm>
            <a:off x="-16408" y="7210"/>
            <a:ext cx="6858024" cy="328960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174D050-EB96-52E3-871E-67D0CCDA12D9}"/>
              </a:ext>
            </a:extLst>
          </p:cNvPr>
          <p:cNvPicPr>
            <a:picLocks noChangeAspect="1"/>
          </p:cNvPicPr>
          <p:nvPr/>
        </p:nvPicPr>
        <p:blipFill rotWithShape="1">
          <a:blip r:embed="rId2" cstate="print"/>
          <a:srcRect t="1" b="38804"/>
          <a:stretch/>
        </p:blipFill>
        <p:spPr bwMode="auto">
          <a:xfrm rot="10800000">
            <a:off x="9500" y="6609184"/>
            <a:ext cx="6858024" cy="3289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987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95DF58-4118-4551-8C61-1A7ED177FA2D}" type="slidenum">
              <a:rPr lang="en-GB" noProof="0" smtClean="0"/>
              <a:pPr/>
              <a:t>32</a:t>
            </a:fld>
            <a:endParaRPr lang="en-GB" noProof="0"/>
          </a:p>
        </p:txBody>
      </p:sp>
      <p:sp>
        <p:nvSpPr>
          <p:cNvPr id="10" name="Title 9"/>
          <p:cNvSpPr>
            <a:spLocks noGrp="1"/>
          </p:cNvSpPr>
          <p:nvPr>
            <p:ph type="title"/>
          </p:nvPr>
        </p:nvSpPr>
        <p:spPr>
          <a:xfrm>
            <a:off x="390732" y="798765"/>
            <a:ext cx="5976000" cy="432000"/>
          </a:xfrm>
        </p:spPr>
        <p:txBody>
          <a:bodyPr/>
          <a:lstStyle/>
          <a:p>
            <a:r>
              <a:rPr lang="en-GB" dirty="0"/>
              <a:t>Hospital Services</a:t>
            </a:r>
          </a:p>
        </p:txBody>
      </p:sp>
      <p:graphicFrame>
        <p:nvGraphicFramePr>
          <p:cNvPr id="14" name="Table 14">
            <a:extLst>
              <a:ext uri="{FF2B5EF4-FFF2-40B4-BE49-F238E27FC236}">
                <a16:creationId xmlns:a16="http://schemas.microsoft.com/office/drawing/2014/main" id="{10DAFCAD-C392-BA06-0B70-5414B63BF983}"/>
              </a:ext>
            </a:extLst>
          </p:cNvPr>
          <p:cNvGraphicFramePr>
            <a:graphicFrameLocks noGrp="1"/>
          </p:cNvGraphicFramePr>
          <p:nvPr>
            <p:extLst>
              <p:ext uri="{D42A27DB-BD31-4B8C-83A1-F6EECF244321}">
                <p14:modId xmlns:p14="http://schemas.microsoft.com/office/powerpoint/2010/main" val="1930412201"/>
              </p:ext>
            </p:extLst>
          </p:nvPr>
        </p:nvGraphicFramePr>
        <p:xfrm>
          <a:off x="390730" y="1551288"/>
          <a:ext cx="6048162" cy="1483360"/>
        </p:xfrm>
        <a:graphic>
          <a:graphicData uri="http://schemas.openxmlformats.org/drawingml/2006/table">
            <a:tbl>
              <a:tblPr firstRow="1" bandRow="1">
                <a:tableStyleId>{5C22544A-7EE6-4342-B048-85BDC9FD1C3A}</a:tableStyleId>
              </a:tblPr>
              <a:tblGrid>
                <a:gridCol w="3024081">
                  <a:extLst>
                    <a:ext uri="{9D8B030D-6E8A-4147-A177-3AD203B41FA5}">
                      <a16:colId xmlns:a16="http://schemas.microsoft.com/office/drawing/2014/main" val="115435326"/>
                    </a:ext>
                  </a:extLst>
                </a:gridCol>
                <a:gridCol w="3024081">
                  <a:extLst>
                    <a:ext uri="{9D8B030D-6E8A-4147-A177-3AD203B41FA5}">
                      <a16:colId xmlns:a16="http://schemas.microsoft.com/office/drawing/2014/main" val="1618553360"/>
                    </a:ext>
                  </a:extLst>
                </a:gridCol>
              </a:tblGrid>
              <a:tr h="370840">
                <a:tc>
                  <a:txBody>
                    <a:bodyPr/>
                    <a:lstStyle/>
                    <a:p>
                      <a:r>
                        <a:rPr lang="en-GB" dirty="0"/>
                        <a:t>No. of Reviews</a:t>
                      </a:r>
                    </a:p>
                  </a:txBody>
                  <a:tcPr/>
                </a:tc>
                <a:tc>
                  <a:txBody>
                    <a:bodyPr/>
                    <a:lstStyle/>
                    <a:p>
                      <a:r>
                        <a:rPr lang="en-GB" dirty="0"/>
                        <a:t>332 </a:t>
                      </a:r>
                      <a:r>
                        <a:rPr lang="en-GB" sz="1200" dirty="0"/>
                        <a:t>(relating to 6 hospitals)</a:t>
                      </a:r>
                    </a:p>
                  </a:txBody>
                  <a:tcPr/>
                </a:tc>
                <a:extLst>
                  <a:ext uri="{0D108BD9-81ED-4DB2-BD59-A6C34878D82A}">
                    <a16:rowId xmlns:a16="http://schemas.microsoft.com/office/drawing/2014/main" val="479496430"/>
                  </a:ext>
                </a:extLst>
              </a:tr>
              <a:tr h="370840">
                <a:tc>
                  <a:txBody>
                    <a:bodyPr/>
                    <a:lstStyle/>
                    <a:p>
                      <a:r>
                        <a:rPr lang="en-GB" sz="1600" dirty="0"/>
                        <a:t>Positive</a:t>
                      </a:r>
                    </a:p>
                  </a:txBody>
                  <a:tcPr>
                    <a:solidFill>
                      <a:schemeClr val="accent2">
                        <a:lumMod val="60000"/>
                        <a:lumOff val="40000"/>
                      </a:schemeClr>
                    </a:solidFill>
                  </a:tcPr>
                </a:tc>
                <a:tc>
                  <a:txBody>
                    <a:bodyPr/>
                    <a:lstStyle/>
                    <a:p>
                      <a:r>
                        <a:rPr lang="en-GB" sz="1600" dirty="0"/>
                        <a:t>66%</a:t>
                      </a:r>
                    </a:p>
                  </a:txBody>
                  <a:tcPr>
                    <a:solidFill>
                      <a:schemeClr val="accent2">
                        <a:lumMod val="60000"/>
                        <a:lumOff val="40000"/>
                      </a:schemeClr>
                    </a:solidFill>
                  </a:tcPr>
                </a:tc>
                <a:extLst>
                  <a:ext uri="{0D108BD9-81ED-4DB2-BD59-A6C34878D82A}">
                    <a16:rowId xmlns:a16="http://schemas.microsoft.com/office/drawing/2014/main" val="2996589540"/>
                  </a:ext>
                </a:extLst>
              </a:tr>
              <a:tr h="370840">
                <a:tc>
                  <a:txBody>
                    <a:bodyPr/>
                    <a:lstStyle/>
                    <a:p>
                      <a:r>
                        <a:rPr lang="en-GB" sz="1600" dirty="0"/>
                        <a:t>Negative</a:t>
                      </a:r>
                    </a:p>
                  </a:txBody>
                  <a:tcPr>
                    <a:solidFill>
                      <a:schemeClr val="accent1">
                        <a:lumMod val="60000"/>
                        <a:lumOff val="40000"/>
                      </a:schemeClr>
                    </a:solidFill>
                  </a:tcPr>
                </a:tc>
                <a:tc>
                  <a:txBody>
                    <a:bodyPr/>
                    <a:lstStyle/>
                    <a:p>
                      <a:r>
                        <a:rPr lang="en-GB" sz="1600" dirty="0"/>
                        <a:t>11%</a:t>
                      </a:r>
                    </a:p>
                  </a:txBody>
                  <a:tcPr>
                    <a:solidFill>
                      <a:schemeClr val="accent1">
                        <a:lumMod val="60000"/>
                        <a:lumOff val="40000"/>
                      </a:schemeClr>
                    </a:solidFill>
                  </a:tcPr>
                </a:tc>
                <a:extLst>
                  <a:ext uri="{0D108BD9-81ED-4DB2-BD59-A6C34878D82A}">
                    <a16:rowId xmlns:a16="http://schemas.microsoft.com/office/drawing/2014/main" val="307744977"/>
                  </a:ext>
                </a:extLst>
              </a:tr>
              <a:tr h="370840">
                <a:tc>
                  <a:txBody>
                    <a:bodyPr/>
                    <a:lstStyle/>
                    <a:p>
                      <a:r>
                        <a:rPr lang="en-GB" sz="1600" dirty="0"/>
                        <a:t>Neutral</a:t>
                      </a:r>
                    </a:p>
                  </a:txBody>
                  <a:tcPr>
                    <a:solidFill>
                      <a:schemeClr val="tx1">
                        <a:lumMod val="20000"/>
                        <a:lumOff val="80000"/>
                      </a:schemeClr>
                    </a:solidFill>
                  </a:tcPr>
                </a:tc>
                <a:tc>
                  <a:txBody>
                    <a:bodyPr/>
                    <a:lstStyle/>
                    <a:p>
                      <a:r>
                        <a:rPr lang="en-GB" sz="1600" dirty="0"/>
                        <a:t>23%</a:t>
                      </a:r>
                    </a:p>
                  </a:txBody>
                  <a:tcPr>
                    <a:solidFill>
                      <a:schemeClr val="tx1">
                        <a:lumMod val="20000"/>
                        <a:lumOff val="80000"/>
                      </a:schemeClr>
                    </a:solidFill>
                  </a:tcPr>
                </a:tc>
                <a:extLst>
                  <a:ext uri="{0D108BD9-81ED-4DB2-BD59-A6C34878D82A}">
                    <a16:rowId xmlns:a16="http://schemas.microsoft.com/office/drawing/2014/main" val="586783200"/>
                  </a:ext>
                </a:extLst>
              </a:tr>
            </a:tbl>
          </a:graphicData>
        </a:graphic>
      </p:graphicFrame>
      <p:sp>
        <p:nvSpPr>
          <p:cNvPr id="26" name="Rectangle 25">
            <a:extLst>
              <a:ext uri="{FF2B5EF4-FFF2-40B4-BE49-F238E27FC236}">
                <a16:creationId xmlns:a16="http://schemas.microsoft.com/office/drawing/2014/main" id="{6BE0BEC7-C480-704E-F667-C3302FA179E1}"/>
              </a:ext>
            </a:extLst>
          </p:cNvPr>
          <p:cNvSpPr/>
          <p:nvPr/>
        </p:nvSpPr>
        <p:spPr>
          <a:xfrm>
            <a:off x="390730" y="3584847"/>
            <a:ext cx="6038351" cy="42484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7" name="Text Placeholder 11">
            <a:extLst>
              <a:ext uri="{FF2B5EF4-FFF2-40B4-BE49-F238E27FC236}">
                <a16:creationId xmlns:a16="http://schemas.microsoft.com/office/drawing/2014/main" id="{149B0C2A-4A0C-E0CA-195F-57F79884D5C8}"/>
              </a:ext>
            </a:extLst>
          </p:cNvPr>
          <p:cNvSpPr txBox="1">
            <a:spLocks/>
          </p:cNvSpPr>
          <p:nvPr/>
        </p:nvSpPr>
        <p:spPr>
          <a:xfrm>
            <a:off x="1620000" y="3728864"/>
            <a:ext cx="4752000" cy="216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latin typeface="+mj-lt"/>
                <a:cs typeface="Poppins" pitchFamily="2" charset="77"/>
              </a:rPr>
              <a:t>Questions we asked residents</a:t>
            </a:r>
          </a:p>
        </p:txBody>
      </p:sp>
      <p:sp>
        <p:nvSpPr>
          <p:cNvPr id="28" name="Content Placeholder 42">
            <a:extLst>
              <a:ext uri="{FF2B5EF4-FFF2-40B4-BE49-F238E27FC236}">
                <a16:creationId xmlns:a16="http://schemas.microsoft.com/office/drawing/2014/main" id="{05CF555C-CCF1-16BA-C772-1E4B9F71F297}"/>
              </a:ext>
            </a:extLst>
          </p:cNvPr>
          <p:cNvSpPr txBox="1">
            <a:spLocks/>
          </p:cNvSpPr>
          <p:nvPr/>
        </p:nvSpPr>
        <p:spPr>
          <a:xfrm>
            <a:off x="1620000" y="4016896"/>
            <a:ext cx="4752000" cy="1638745"/>
          </a:xfrm>
          <a:prstGeom prst="rect">
            <a:avLst/>
          </a:prstGeom>
        </p:spPr>
        <p:txBody>
          <a:bodyPr vert="horz" lIns="0" tIns="0" rIns="0" bIns="0" numCol="1" spcCol="360000" rtlCol="0" anchor="t" anchorCtr="0">
            <a:noAutofit/>
          </a:bodyPr>
          <a:lstStyle>
            <a:lvl1pPr marL="0" indent="0" algn="l" defTabSz="914400" rtl="0" eaLnBrk="1" latinLnBrk="0" hangingPunct="1">
              <a:lnSpc>
                <a:spcPts val="900"/>
              </a:lnSpc>
              <a:spcBef>
                <a:spcPts val="0"/>
              </a:spcBef>
              <a:spcAft>
                <a:spcPts val="0"/>
              </a:spcAft>
              <a:buFont typeface="Arial" pitchFamily="34" charset="0"/>
              <a:buNone/>
              <a:defRPr sz="1000" b="0" kern="1200">
                <a:solidFill>
                  <a:schemeClr val="tx1"/>
                </a:solidFill>
                <a:latin typeface="+mn-lt"/>
                <a:ea typeface="+mn-ea"/>
                <a:cs typeface="+mn-cs"/>
              </a:defRPr>
            </a:lvl1pPr>
            <a:lvl2pPr marL="0" indent="0" algn="l" defTabSz="914400" rtl="0" eaLnBrk="1" latinLnBrk="0" hangingPunct="1">
              <a:lnSpc>
                <a:spcPts val="2100"/>
              </a:lnSpc>
              <a:spcBef>
                <a:spcPts val="0"/>
              </a:spcBef>
              <a:spcAft>
                <a:spcPts val="300"/>
              </a:spcAft>
              <a:buClr>
                <a:schemeClr val="tx1"/>
              </a:buClr>
              <a:buSzPct val="120000"/>
              <a:buFont typeface="Arial" pitchFamily="34" charset="0"/>
              <a:buNone/>
              <a:defRPr sz="1800" b="1" kern="1200">
                <a:solidFill>
                  <a:schemeClr val="accent1"/>
                </a:solidFill>
                <a:latin typeface="+mn-lt"/>
                <a:ea typeface="+mn-ea"/>
                <a:cs typeface="+mn-cs"/>
              </a:defRPr>
            </a:lvl2pPr>
            <a:lvl3pPr marL="0" indent="0" algn="l" defTabSz="914400" rtl="0" eaLnBrk="1" latinLnBrk="0" hangingPunct="1">
              <a:lnSpc>
                <a:spcPts val="1200"/>
              </a:lnSpc>
              <a:spcBef>
                <a:spcPts val="0"/>
              </a:spcBef>
              <a:spcAft>
                <a:spcPts val="0"/>
              </a:spcAft>
              <a:buClr>
                <a:schemeClr val="tx1"/>
              </a:buClr>
              <a:buSzPct val="120000"/>
              <a:buFont typeface="Arial" pitchFamily="34" charset="0"/>
              <a:buNone/>
              <a:defRPr sz="1200" b="0" kern="1200">
                <a:solidFill>
                  <a:schemeClr val="tx1"/>
                </a:solidFill>
                <a:latin typeface="+mn-lt"/>
                <a:ea typeface="+mn-ea"/>
                <a:cs typeface="+mn-cs"/>
              </a:defRPr>
            </a:lvl3pPr>
            <a:lvl4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4pPr>
            <a:lvl5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sz="1200" dirty="0"/>
              <a:t>As part of our new patient experience approach, we asked residents a series of questions which would help us better understand experiences of access and quality. </a:t>
            </a:r>
          </a:p>
          <a:p>
            <a:endParaRPr lang="en-GB" sz="1200" dirty="0"/>
          </a:p>
          <a:p>
            <a:r>
              <a:rPr lang="en-GB" sz="1200" dirty="0"/>
              <a:t>The questions we asked were:</a:t>
            </a:r>
          </a:p>
          <a:p>
            <a:r>
              <a:rPr lang="en-GB" sz="1200" dirty="0">
                <a:solidFill>
                  <a:srgbClr val="D83C8E"/>
                </a:solidFill>
              </a:rPr>
              <a:t>	</a:t>
            </a:r>
          </a:p>
          <a:p>
            <a:pPr>
              <a:lnSpc>
                <a:spcPct val="100000"/>
              </a:lnSpc>
            </a:pPr>
            <a:r>
              <a:rPr lang="en-GB" sz="1200" dirty="0">
                <a:solidFill>
                  <a:srgbClr val="D83C8E"/>
                </a:solidFill>
              </a:rPr>
              <a:t>Q1) How did you find getting a referral/appointment at the hospital?</a:t>
            </a:r>
          </a:p>
          <a:p>
            <a:endParaRPr lang="en-GB" sz="1200" dirty="0">
              <a:solidFill>
                <a:schemeClr val="accent1"/>
              </a:solidFill>
            </a:endParaRPr>
          </a:p>
          <a:p>
            <a:pPr>
              <a:lnSpc>
                <a:spcPct val="100000"/>
              </a:lnSpc>
            </a:pPr>
            <a:r>
              <a:rPr lang="en-GB" sz="1200" dirty="0">
                <a:solidFill>
                  <a:schemeClr val="accent1"/>
                </a:solidFill>
              </a:rPr>
              <a:t>Q2) How do you find getting through to someone on the phone?</a:t>
            </a:r>
          </a:p>
          <a:p>
            <a:endParaRPr lang="en-GB" sz="1200" dirty="0">
              <a:solidFill>
                <a:schemeClr val="accent1"/>
              </a:solidFill>
            </a:endParaRPr>
          </a:p>
          <a:p>
            <a:r>
              <a:rPr lang="en-GB" sz="1200" dirty="0">
                <a:solidFill>
                  <a:schemeClr val="accent1"/>
                </a:solidFill>
              </a:rPr>
              <a:t>Q3) How do you find the waiting times at the hospital?</a:t>
            </a:r>
          </a:p>
          <a:p>
            <a:endParaRPr lang="en-GB" sz="1200" dirty="0">
              <a:solidFill>
                <a:schemeClr val="accent1"/>
              </a:solidFill>
            </a:endParaRPr>
          </a:p>
          <a:p>
            <a:r>
              <a:rPr lang="en-GB" sz="1200" dirty="0">
                <a:solidFill>
                  <a:schemeClr val="accent1"/>
                </a:solidFill>
              </a:rPr>
              <a:t>Q4) How do you find the attitudes of staff at the service?</a:t>
            </a:r>
          </a:p>
          <a:p>
            <a:endParaRPr lang="en-GB" sz="1200" dirty="0">
              <a:solidFill>
                <a:schemeClr val="accent1"/>
              </a:solidFill>
            </a:endParaRPr>
          </a:p>
          <a:p>
            <a:pPr>
              <a:lnSpc>
                <a:spcPct val="100000"/>
              </a:lnSpc>
            </a:pPr>
            <a:r>
              <a:rPr lang="en-GB" sz="1200" dirty="0">
                <a:solidFill>
                  <a:schemeClr val="accent1"/>
                </a:solidFill>
              </a:rPr>
              <a:t>Q5) How do you think the communication is between your hospital and GP practice?</a:t>
            </a:r>
          </a:p>
          <a:p>
            <a:endParaRPr lang="en-GB" sz="1200" dirty="0">
              <a:solidFill>
                <a:schemeClr val="accent1"/>
              </a:solidFill>
            </a:endParaRPr>
          </a:p>
          <a:p>
            <a:pPr>
              <a:lnSpc>
                <a:spcPct val="100000"/>
              </a:lnSpc>
            </a:pPr>
            <a:r>
              <a:rPr lang="en-GB" sz="1200" dirty="0">
                <a:solidFill>
                  <a:schemeClr val="accent1"/>
                </a:solidFill>
              </a:rPr>
              <a:t>Q6) How would you rate the quality of treatment and care received?</a:t>
            </a:r>
          </a:p>
          <a:p>
            <a:pPr>
              <a:lnSpc>
                <a:spcPct val="100000"/>
              </a:lnSpc>
            </a:pPr>
            <a:endParaRPr lang="en-GB" sz="1200" dirty="0">
              <a:solidFill>
                <a:schemeClr val="accent1"/>
              </a:solidFill>
            </a:endParaRPr>
          </a:p>
          <a:p>
            <a:pPr>
              <a:lnSpc>
                <a:spcPct val="100000"/>
              </a:lnSpc>
            </a:pPr>
            <a:r>
              <a:rPr lang="en-GB" sz="1200" dirty="0">
                <a:solidFill>
                  <a:srgbClr val="004C6B"/>
                </a:solidFill>
              </a:rPr>
              <a:t>Participants were asked to choose between 1-5* </a:t>
            </a:r>
          </a:p>
          <a:p>
            <a:pPr>
              <a:lnSpc>
                <a:spcPct val="100000"/>
              </a:lnSpc>
            </a:pPr>
            <a:r>
              <a:rPr lang="en-GB" sz="1200" dirty="0">
                <a:solidFill>
                  <a:srgbClr val="D83C8E"/>
                </a:solidFill>
              </a:rPr>
              <a:t>(Very Poor – Very Good) </a:t>
            </a:r>
            <a:r>
              <a:rPr lang="en-GB" sz="1200" dirty="0">
                <a:solidFill>
                  <a:srgbClr val="004C6B"/>
                </a:solidFill>
              </a:rPr>
              <a:t>for all questions.</a:t>
            </a:r>
          </a:p>
          <a:p>
            <a:endParaRPr lang="en-GB" sz="1200" dirty="0"/>
          </a:p>
          <a:p>
            <a:endParaRPr lang="en-GB" sz="1200" dirty="0">
              <a:solidFill>
                <a:schemeClr val="accent1"/>
              </a:solidFill>
            </a:endParaRPr>
          </a:p>
          <a:p>
            <a:br>
              <a:rPr lang="en-GB" sz="1100" dirty="0">
                <a:solidFill>
                  <a:schemeClr val="accent1"/>
                </a:solidFill>
              </a:rPr>
            </a:br>
            <a:endParaRPr lang="en-GB" sz="1100" dirty="0">
              <a:solidFill>
                <a:schemeClr val="accent1"/>
              </a:solidFill>
            </a:endParaRPr>
          </a:p>
          <a:p>
            <a:endParaRPr lang="en-GB" sz="1100" dirty="0"/>
          </a:p>
        </p:txBody>
      </p:sp>
      <p:pic>
        <p:nvPicPr>
          <p:cNvPr id="29" name="Picture 28" descr="P6-Icon-Care.png">
            <a:extLst>
              <a:ext uri="{FF2B5EF4-FFF2-40B4-BE49-F238E27FC236}">
                <a16:creationId xmlns:a16="http://schemas.microsoft.com/office/drawing/2014/main" id="{E989547C-383E-A877-0B62-E2236F5F069C}"/>
              </a:ext>
            </a:extLst>
          </p:cNvPr>
          <p:cNvPicPr>
            <a:picLocks noChangeAspect="1"/>
          </p:cNvPicPr>
          <p:nvPr/>
        </p:nvPicPr>
        <p:blipFill>
          <a:blip r:embed="rId2" cstate="print"/>
          <a:stretch>
            <a:fillRect/>
          </a:stretch>
        </p:blipFill>
        <p:spPr>
          <a:xfrm>
            <a:off x="254440" y="3874099"/>
            <a:ext cx="1456955" cy="1456955"/>
          </a:xfrm>
          <a:prstGeom prst="rect">
            <a:avLst/>
          </a:prstGeom>
        </p:spPr>
      </p:pic>
    </p:spTree>
    <p:extLst>
      <p:ext uri="{BB962C8B-B14F-4D97-AF65-F5344CB8AC3E}">
        <p14:creationId xmlns:p14="http://schemas.microsoft.com/office/powerpoint/2010/main" val="1570318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3AFEFA-1089-1C18-A844-E1AF5F6363C9}"/>
              </a:ext>
            </a:extLst>
          </p:cNvPr>
          <p:cNvSpPr/>
          <p:nvPr/>
        </p:nvSpPr>
        <p:spPr>
          <a:xfrm>
            <a:off x="579518" y="2131127"/>
            <a:ext cx="5859373" cy="31218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30" name="Text Placeholder 29"/>
          <p:cNvSpPr>
            <a:spLocks noGrp="1"/>
          </p:cNvSpPr>
          <p:nvPr>
            <p:ph type="body" sz="quarter" idx="22"/>
          </p:nvPr>
        </p:nvSpPr>
        <p:spPr>
          <a:xfrm>
            <a:off x="424322" y="822445"/>
            <a:ext cx="6624724" cy="483878"/>
          </a:xfrm>
        </p:spPr>
        <p:txBody>
          <a:bodyPr/>
          <a:lstStyle/>
          <a:p>
            <a:r>
              <a:rPr lang="en-GB" sz="3200" dirty="0">
                <a:solidFill>
                  <a:schemeClr val="tx1"/>
                </a:solidFill>
              </a:rPr>
              <a:t>Access and Quality Questions</a:t>
            </a:r>
          </a:p>
        </p:txBody>
      </p:sp>
      <p:sp>
        <p:nvSpPr>
          <p:cNvPr id="2" name="Slide Number Placeholder 1"/>
          <p:cNvSpPr>
            <a:spLocks noGrp="1"/>
          </p:cNvSpPr>
          <p:nvPr>
            <p:ph type="sldNum" sz="quarter" idx="12"/>
          </p:nvPr>
        </p:nvSpPr>
        <p:spPr>
          <a:xfrm>
            <a:off x="5818251" y="301284"/>
            <a:ext cx="581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
        <p:nvSpPr>
          <p:cNvPr id="11" name="Text Placeholder 10"/>
          <p:cNvSpPr>
            <a:spLocks noGrp="1"/>
          </p:cNvSpPr>
          <p:nvPr>
            <p:ph type="body" sz="quarter" idx="14"/>
          </p:nvPr>
        </p:nvSpPr>
        <p:spPr>
          <a:xfrm>
            <a:off x="437656" y="1096103"/>
            <a:ext cx="6211627" cy="315118"/>
          </a:xfrm>
        </p:spPr>
        <p:txBody>
          <a:bodyPr/>
          <a:lstStyle/>
          <a:p>
            <a:endParaRPr lang="en-GB" sz="1600" dirty="0">
              <a:solidFill>
                <a:schemeClr val="tx1"/>
              </a:solidFill>
              <a:latin typeface="+mj-lt"/>
            </a:endParaRPr>
          </a:p>
          <a:p>
            <a:r>
              <a:rPr lang="en-GB" sz="1600" dirty="0">
                <a:solidFill>
                  <a:srgbClr val="D83C8E"/>
                </a:solidFill>
              </a:rPr>
              <a:t>Q1) How did you find getting a referral/appointment at the hospital?</a:t>
            </a:r>
          </a:p>
        </p:txBody>
      </p:sp>
      <p:sp>
        <p:nvSpPr>
          <p:cNvPr id="46" name="Text Placeholder 10">
            <a:extLst>
              <a:ext uri="{FF2B5EF4-FFF2-40B4-BE49-F238E27FC236}">
                <a16:creationId xmlns:a16="http://schemas.microsoft.com/office/drawing/2014/main" id="{05BBA828-15FC-0687-4ACB-E3641B661E94}"/>
              </a:ext>
            </a:extLst>
          </p:cNvPr>
          <p:cNvSpPr txBox="1">
            <a:spLocks/>
          </p:cNvSpPr>
          <p:nvPr/>
        </p:nvSpPr>
        <p:spPr>
          <a:xfrm>
            <a:off x="435658" y="5804347"/>
            <a:ext cx="6014569" cy="249497"/>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900"/>
              </a:spcAft>
              <a:buClrTx/>
              <a:buSzTx/>
              <a:buFont typeface="Arial" pitchFamily="34" charset="0"/>
              <a:buNone/>
              <a:tabLst/>
              <a:defRPr/>
            </a:pPr>
            <a:r>
              <a:rPr kumimoji="0" lang="en-GB" sz="1600" b="1" i="0" u="none" strike="noStrike" kern="1200" cap="none" spc="0" normalizeH="0" baseline="0" noProof="0" dirty="0">
                <a:ln>
                  <a:noFill/>
                </a:ln>
                <a:solidFill>
                  <a:srgbClr val="D83C8E"/>
                </a:solidFill>
                <a:effectLst/>
                <a:uLnTx/>
                <a:uFillTx/>
                <a:latin typeface="Poppins Light"/>
                <a:ea typeface="+mn-ea"/>
                <a:cs typeface="+mn-cs"/>
              </a:rPr>
              <a:t>Q2) </a:t>
            </a:r>
            <a:r>
              <a:rPr kumimoji="0" lang="en-GB" sz="1600" b="1" i="0" u="none" strike="noStrike" kern="1200" cap="none" spc="0" normalizeH="0" baseline="0" noProof="0" dirty="0">
                <a:ln>
                  <a:noFill/>
                </a:ln>
                <a:solidFill>
                  <a:srgbClr val="E73E97"/>
                </a:solidFill>
                <a:effectLst/>
                <a:uLnTx/>
                <a:uFillTx/>
                <a:latin typeface="Poppins Light"/>
                <a:ea typeface="+mn-ea"/>
                <a:cs typeface="+mn-cs"/>
              </a:rPr>
              <a:t>How do you find getting through to someone on the phone?</a:t>
            </a:r>
          </a:p>
          <a:p>
            <a:pPr marL="0" marR="0" lvl="0" indent="0" algn="l" defTabSz="914400" rtl="0" eaLnBrk="1" fontAlgn="auto" latinLnBrk="0" hangingPunct="1">
              <a:lnSpc>
                <a:spcPts val="1700"/>
              </a:lnSpc>
              <a:spcBef>
                <a:spcPts val="0"/>
              </a:spcBef>
              <a:spcAft>
                <a:spcPts val="900"/>
              </a:spcAft>
              <a:buClrTx/>
              <a:buSzTx/>
              <a:buFont typeface="Arial" pitchFamily="34" charset="0"/>
              <a:buNone/>
              <a:tabLst/>
              <a:defRPr/>
            </a:pPr>
            <a:endParaRPr kumimoji="0" lang="en-GB" sz="1400" b="1" i="0" u="none" strike="noStrike" kern="1200" cap="none" spc="0" normalizeH="0" baseline="0" noProof="0" dirty="0">
              <a:ln>
                <a:noFill/>
              </a:ln>
              <a:solidFill>
                <a:srgbClr val="D83C8E"/>
              </a:solidFill>
              <a:effectLst/>
              <a:uLnTx/>
              <a:uFillTx/>
              <a:latin typeface="Poppins" pitchFamily="2" charset="77"/>
              <a:ea typeface="+mn-ea"/>
              <a:cs typeface="Poppins" pitchFamily="2" charset="77"/>
            </a:endParaRPr>
          </a:p>
        </p:txBody>
      </p:sp>
      <p:graphicFrame>
        <p:nvGraphicFramePr>
          <p:cNvPr id="12" name="Chart 11">
            <a:extLst>
              <a:ext uri="{FF2B5EF4-FFF2-40B4-BE49-F238E27FC236}">
                <a16:creationId xmlns:a16="http://schemas.microsoft.com/office/drawing/2014/main" id="{5AF3743B-69DA-23B4-DC07-F561CC86897A}"/>
              </a:ext>
            </a:extLst>
          </p:cNvPr>
          <p:cNvGraphicFramePr/>
          <p:nvPr>
            <p:extLst>
              <p:ext uri="{D42A27DB-BD31-4B8C-83A1-F6EECF244321}">
                <p14:modId xmlns:p14="http://schemas.microsoft.com/office/powerpoint/2010/main" val="219470327"/>
              </p:ext>
            </p:extLst>
          </p:nvPr>
        </p:nvGraphicFramePr>
        <p:xfrm>
          <a:off x="469079" y="2131127"/>
          <a:ext cx="2802243" cy="3313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44">
            <a:extLst>
              <a:ext uri="{FF2B5EF4-FFF2-40B4-BE49-F238E27FC236}">
                <a16:creationId xmlns:a16="http://schemas.microsoft.com/office/drawing/2014/main" id="{E9835BB5-65AD-8E0C-38A4-57D321D3DB5E}"/>
              </a:ext>
            </a:extLst>
          </p:cNvPr>
          <p:cNvGraphicFramePr>
            <a:graphicFrameLocks noGrp="1"/>
          </p:cNvGraphicFramePr>
          <p:nvPr>
            <p:extLst>
              <p:ext uri="{D42A27DB-BD31-4B8C-83A1-F6EECF244321}">
                <p14:modId xmlns:p14="http://schemas.microsoft.com/office/powerpoint/2010/main" val="1341637615"/>
              </p:ext>
            </p:extLst>
          </p:nvPr>
        </p:nvGraphicFramePr>
        <p:xfrm>
          <a:off x="3141106" y="2131127"/>
          <a:ext cx="3297786" cy="3121893"/>
        </p:xfrm>
        <a:graphic>
          <a:graphicData uri="http://schemas.openxmlformats.org/drawingml/2006/table">
            <a:tbl>
              <a:tblPr firstRow="1" bandRow="1">
                <a:tableStyleId>{5C22544A-7EE6-4342-B048-85BDC9FD1C3A}</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21%</a:t>
                      </a:r>
                    </a:p>
                  </a:txBody>
                  <a:tcPr/>
                </a:tc>
                <a:tc>
                  <a:txBody>
                    <a:bodyPr/>
                    <a:lstStyle/>
                    <a:p>
                      <a:pPr algn="ctr"/>
                      <a:r>
                        <a:rPr lang="en-GB" sz="1200" dirty="0"/>
                        <a:t>18%</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41%</a:t>
                      </a:r>
                    </a:p>
                  </a:txBody>
                  <a:tcPr/>
                </a:tc>
                <a:tc>
                  <a:txBody>
                    <a:bodyPr/>
                    <a:lstStyle/>
                    <a:p>
                      <a:pPr algn="ctr"/>
                      <a:r>
                        <a:rPr lang="en-GB" sz="1200" dirty="0"/>
                        <a:t>51%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22%</a:t>
                      </a:r>
                    </a:p>
                  </a:txBody>
                  <a:tcPr/>
                </a:tc>
                <a:tc>
                  <a:txBody>
                    <a:bodyPr/>
                    <a:lstStyle/>
                    <a:p>
                      <a:pPr algn="ctr"/>
                      <a:r>
                        <a:rPr lang="en-GB" sz="1200" dirty="0"/>
                        <a:t>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10%</a:t>
                      </a:r>
                    </a:p>
                  </a:txBody>
                  <a:tcPr/>
                </a:tc>
                <a:tc>
                  <a:txBody>
                    <a:bodyPr/>
                    <a:lstStyle/>
                    <a:p>
                      <a:pPr algn="ctr"/>
                      <a:r>
                        <a:rPr lang="en-GB" sz="1200" dirty="0"/>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5%</a:t>
                      </a:r>
                    </a:p>
                  </a:txBody>
                  <a:tcPr/>
                </a:tc>
                <a:tc>
                  <a:txBody>
                    <a:bodyPr/>
                    <a:lstStyle/>
                    <a:p>
                      <a:pPr algn="ctr"/>
                      <a:r>
                        <a:rPr lang="en-GB" sz="12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graphicFrame>
        <p:nvGraphicFramePr>
          <p:cNvPr id="15" name="Chart 14">
            <a:extLst>
              <a:ext uri="{FF2B5EF4-FFF2-40B4-BE49-F238E27FC236}">
                <a16:creationId xmlns:a16="http://schemas.microsoft.com/office/drawing/2014/main" id="{46D72F60-DCB4-EAB7-6C8F-71246A4FD092}"/>
              </a:ext>
            </a:extLst>
          </p:cNvPr>
          <p:cNvGraphicFramePr/>
          <p:nvPr>
            <p:extLst>
              <p:ext uri="{D42A27DB-BD31-4B8C-83A1-F6EECF244321}">
                <p14:modId xmlns:p14="http://schemas.microsoft.com/office/powerpoint/2010/main" val="96885701"/>
              </p:ext>
            </p:extLst>
          </p:nvPr>
        </p:nvGraphicFramePr>
        <p:xfrm>
          <a:off x="555531" y="6464381"/>
          <a:ext cx="2802243" cy="3313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44">
            <a:extLst>
              <a:ext uri="{FF2B5EF4-FFF2-40B4-BE49-F238E27FC236}">
                <a16:creationId xmlns:a16="http://schemas.microsoft.com/office/drawing/2014/main" id="{18C72FF5-461F-A6C3-FE21-E00BB7287A87}"/>
              </a:ext>
            </a:extLst>
          </p:cNvPr>
          <p:cNvGraphicFramePr>
            <a:graphicFrameLocks noGrp="1"/>
          </p:cNvGraphicFramePr>
          <p:nvPr>
            <p:extLst>
              <p:ext uri="{D42A27DB-BD31-4B8C-83A1-F6EECF244321}">
                <p14:modId xmlns:p14="http://schemas.microsoft.com/office/powerpoint/2010/main" val="3246323433"/>
              </p:ext>
            </p:extLst>
          </p:nvPr>
        </p:nvGraphicFramePr>
        <p:xfrm>
          <a:off x="3227558" y="6464381"/>
          <a:ext cx="3297786" cy="3121893"/>
        </p:xfrm>
        <a:graphic>
          <a:graphicData uri="http://schemas.openxmlformats.org/drawingml/2006/table">
            <a:tbl>
              <a:tblPr firstRow="1" bandRow="1">
                <a:tableStyleId>{5C22544A-7EE6-4342-B048-85BDC9FD1C3A}</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11%</a:t>
                      </a:r>
                    </a:p>
                  </a:txBody>
                  <a:tcPr/>
                </a:tc>
                <a:tc>
                  <a:txBody>
                    <a:bodyPr/>
                    <a:lstStyle/>
                    <a:p>
                      <a:pPr algn="ctr"/>
                      <a:r>
                        <a:rPr lang="en-GB" sz="1200" dirty="0"/>
                        <a:t>8%</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33%</a:t>
                      </a:r>
                    </a:p>
                  </a:txBody>
                  <a:tcPr/>
                </a:tc>
                <a:tc>
                  <a:txBody>
                    <a:bodyPr/>
                    <a:lstStyle/>
                    <a:p>
                      <a:pPr algn="ctr"/>
                      <a:r>
                        <a:rPr lang="en-GB" sz="1200" dirty="0"/>
                        <a:t>42%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32%</a:t>
                      </a:r>
                    </a:p>
                  </a:txBody>
                  <a:tcPr/>
                </a:tc>
                <a:tc>
                  <a:txBody>
                    <a:bodyPr/>
                    <a:lstStyle/>
                    <a:p>
                      <a:pPr algn="ctr"/>
                      <a:r>
                        <a:rPr lang="en-GB" sz="12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16%</a:t>
                      </a:r>
                    </a:p>
                  </a:txBody>
                  <a:tcPr/>
                </a:tc>
                <a:tc>
                  <a:txBody>
                    <a:bodyPr/>
                    <a:lstStyle/>
                    <a:p>
                      <a:pPr algn="ctr"/>
                      <a:r>
                        <a:rPr lang="en-GB" sz="1200" dirty="0"/>
                        <a:t>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8%</a:t>
                      </a:r>
                    </a:p>
                  </a:txBody>
                  <a:tcPr/>
                </a:tc>
                <a:tc>
                  <a:txBody>
                    <a:bodyPr/>
                    <a:lstStyle/>
                    <a:p>
                      <a:pPr algn="ctr"/>
                      <a:r>
                        <a:rPr lang="en-GB" sz="12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spTree>
    <p:extLst>
      <p:ext uri="{BB962C8B-B14F-4D97-AF65-F5344CB8AC3E}">
        <p14:creationId xmlns:p14="http://schemas.microsoft.com/office/powerpoint/2010/main" val="100368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0910F1-E6C4-7A8E-BF1F-411C153C3E61}"/>
              </a:ext>
            </a:extLst>
          </p:cNvPr>
          <p:cNvSpPr/>
          <p:nvPr/>
        </p:nvSpPr>
        <p:spPr>
          <a:xfrm>
            <a:off x="559912" y="1352600"/>
            <a:ext cx="5886574" cy="31218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 name="Slide Number Placeholder 1"/>
          <p:cNvSpPr>
            <a:spLocks noGrp="1"/>
          </p:cNvSpPr>
          <p:nvPr>
            <p:ph type="sldNum" sz="quarter" idx="12"/>
          </p:nvPr>
        </p:nvSpPr>
        <p:spPr>
          <a:xfrm>
            <a:off x="5917176" y="271462"/>
            <a:ext cx="581000" cy="360000"/>
          </a:xfrm>
        </p:spPr>
        <p:txBody>
          <a:bodyPr/>
          <a:lstStyle/>
          <a:p>
            <a:fld id="{9295DF58-4118-4551-8C61-1A7ED177FA2D}" type="slidenum">
              <a:rPr lang="en-GB" noProof="0" smtClean="0"/>
              <a:pPr/>
              <a:t>34</a:t>
            </a:fld>
            <a:endParaRPr lang="en-GB" noProof="0" dirty="0"/>
          </a:p>
        </p:txBody>
      </p:sp>
      <p:sp>
        <p:nvSpPr>
          <p:cNvPr id="11" name="Text Placeholder 10"/>
          <p:cNvSpPr>
            <a:spLocks noGrp="1"/>
          </p:cNvSpPr>
          <p:nvPr>
            <p:ph type="body" sz="quarter" idx="14"/>
          </p:nvPr>
        </p:nvSpPr>
        <p:spPr>
          <a:xfrm>
            <a:off x="424322" y="992560"/>
            <a:ext cx="5668973" cy="208369"/>
          </a:xfrm>
        </p:spPr>
        <p:txBody>
          <a:bodyPr/>
          <a:lstStyle/>
          <a:p>
            <a:r>
              <a:rPr lang="en-GB" sz="1600" dirty="0">
                <a:solidFill>
                  <a:srgbClr val="004C6B"/>
                </a:solidFill>
              </a:rPr>
              <a:t>Q3) How do you find the waiting times at the hospital?</a:t>
            </a:r>
          </a:p>
        </p:txBody>
      </p:sp>
      <p:sp>
        <p:nvSpPr>
          <p:cNvPr id="46" name="Text Placeholder 10">
            <a:extLst>
              <a:ext uri="{FF2B5EF4-FFF2-40B4-BE49-F238E27FC236}">
                <a16:creationId xmlns:a16="http://schemas.microsoft.com/office/drawing/2014/main" id="{05BBA828-15FC-0687-4ACB-E3641B661E94}"/>
              </a:ext>
            </a:extLst>
          </p:cNvPr>
          <p:cNvSpPr txBox="1">
            <a:spLocks/>
          </p:cNvSpPr>
          <p:nvPr/>
        </p:nvSpPr>
        <p:spPr>
          <a:xfrm>
            <a:off x="424322" y="4881717"/>
            <a:ext cx="6073854" cy="249497"/>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rgbClr val="004C6B"/>
                </a:solidFill>
              </a:rPr>
              <a:t>Q4) How do you think the communication is between your hospital and GP practice?</a:t>
            </a:r>
          </a:p>
        </p:txBody>
      </p:sp>
      <p:graphicFrame>
        <p:nvGraphicFramePr>
          <p:cNvPr id="7" name="Chart 6">
            <a:extLst>
              <a:ext uri="{FF2B5EF4-FFF2-40B4-BE49-F238E27FC236}">
                <a16:creationId xmlns:a16="http://schemas.microsoft.com/office/drawing/2014/main" id="{D7D5B1C2-481A-7135-C5EE-6D5028574691}"/>
              </a:ext>
            </a:extLst>
          </p:cNvPr>
          <p:cNvGraphicFramePr/>
          <p:nvPr>
            <p:extLst>
              <p:ext uri="{D42A27DB-BD31-4B8C-83A1-F6EECF244321}">
                <p14:modId xmlns:p14="http://schemas.microsoft.com/office/powerpoint/2010/main" val="654965431"/>
              </p:ext>
            </p:extLst>
          </p:nvPr>
        </p:nvGraphicFramePr>
        <p:xfrm>
          <a:off x="476672" y="1352600"/>
          <a:ext cx="2802243" cy="3313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44">
            <a:extLst>
              <a:ext uri="{FF2B5EF4-FFF2-40B4-BE49-F238E27FC236}">
                <a16:creationId xmlns:a16="http://schemas.microsoft.com/office/drawing/2014/main" id="{CF7C7155-3750-39AC-C87A-310AE3F12610}"/>
              </a:ext>
            </a:extLst>
          </p:cNvPr>
          <p:cNvGraphicFramePr>
            <a:graphicFrameLocks noGrp="1"/>
          </p:cNvGraphicFramePr>
          <p:nvPr>
            <p:extLst>
              <p:ext uri="{D42A27DB-BD31-4B8C-83A1-F6EECF244321}">
                <p14:modId xmlns:p14="http://schemas.microsoft.com/office/powerpoint/2010/main" val="2998746040"/>
              </p:ext>
            </p:extLst>
          </p:nvPr>
        </p:nvGraphicFramePr>
        <p:xfrm>
          <a:off x="3148699" y="1352600"/>
          <a:ext cx="3297786" cy="3121893"/>
        </p:xfrm>
        <a:graphic>
          <a:graphicData uri="http://schemas.openxmlformats.org/drawingml/2006/table">
            <a:tbl>
              <a:tblPr firstRow="1" bandRow="1">
                <a:tableStyleId>{073A0DAA-6AF3-43AB-8588-CEC1D06C72B9}</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8%</a:t>
                      </a:r>
                    </a:p>
                  </a:txBody>
                  <a:tcPr/>
                </a:tc>
                <a:tc>
                  <a:txBody>
                    <a:bodyPr/>
                    <a:lstStyle/>
                    <a:p>
                      <a:pPr algn="ctr"/>
                      <a:r>
                        <a:rPr lang="en-GB" sz="1200" dirty="0"/>
                        <a:t>7%</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27%</a:t>
                      </a:r>
                    </a:p>
                  </a:txBody>
                  <a:tcPr/>
                </a:tc>
                <a:tc>
                  <a:txBody>
                    <a:bodyPr/>
                    <a:lstStyle/>
                    <a:p>
                      <a:pPr algn="ctr"/>
                      <a:r>
                        <a:rPr lang="en-GB" sz="12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29%</a:t>
                      </a:r>
                    </a:p>
                  </a:txBody>
                  <a:tcPr/>
                </a:tc>
                <a:tc>
                  <a:txBody>
                    <a:bodyPr/>
                    <a:lstStyle/>
                    <a:p>
                      <a:pPr algn="ctr"/>
                      <a:r>
                        <a:rPr lang="en-GB" sz="12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23%</a:t>
                      </a:r>
                    </a:p>
                  </a:txBody>
                  <a:tcPr/>
                </a:tc>
                <a:tc>
                  <a:txBody>
                    <a:bodyPr/>
                    <a:lstStyle/>
                    <a:p>
                      <a:pPr algn="ctr"/>
                      <a:r>
                        <a:rPr lang="en-GB" sz="12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14%</a:t>
                      </a:r>
                    </a:p>
                  </a:txBody>
                  <a:tcPr/>
                </a:tc>
                <a:tc>
                  <a:txBody>
                    <a:bodyPr/>
                    <a:lstStyle/>
                    <a:p>
                      <a:pPr algn="ctr"/>
                      <a:r>
                        <a:rPr lang="en-GB" sz="1200" dirty="0"/>
                        <a:t>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graphicFrame>
        <p:nvGraphicFramePr>
          <p:cNvPr id="10" name="Chart 9">
            <a:extLst>
              <a:ext uri="{FF2B5EF4-FFF2-40B4-BE49-F238E27FC236}">
                <a16:creationId xmlns:a16="http://schemas.microsoft.com/office/drawing/2014/main" id="{7D225664-2DCA-42EE-117B-54B1168BED5D}"/>
              </a:ext>
            </a:extLst>
          </p:cNvPr>
          <p:cNvGraphicFramePr/>
          <p:nvPr>
            <p:extLst>
              <p:ext uri="{D42A27DB-BD31-4B8C-83A1-F6EECF244321}">
                <p14:modId xmlns:p14="http://schemas.microsoft.com/office/powerpoint/2010/main" val="3530033260"/>
              </p:ext>
            </p:extLst>
          </p:nvPr>
        </p:nvGraphicFramePr>
        <p:xfrm>
          <a:off x="555531" y="5600285"/>
          <a:ext cx="2802243" cy="3313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44">
            <a:extLst>
              <a:ext uri="{FF2B5EF4-FFF2-40B4-BE49-F238E27FC236}">
                <a16:creationId xmlns:a16="http://schemas.microsoft.com/office/drawing/2014/main" id="{C5C7E689-11B0-B82F-FB49-12CBDD2743FA}"/>
              </a:ext>
            </a:extLst>
          </p:cNvPr>
          <p:cNvGraphicFramePr>
            <a:graphicFrameLocks noGrp="1"/>
          </p:cNvGraphicFramePr>
          <p:nvPr>
            <p:extLst>
              <p:ext uri="{D42A27DB-BD31-4B8C-83A1-F6EECF244321}">
                <p14:modId xmlns:p14="http://schemas.microsoft.com/office/powerpoint/2010/main" val="314955101"/>
              </p:ext>
            </p:extLst>
          </p:nvPr>
        </p:nvGraphicFramePr>
        <p:xfrm>
          <a:off x="3227558" y="5600285"/>
          <a:ext cx="3297786" cy="3121893"/>
        </p:xfrm>
        <a:graphic>
          <a:graphicData uri="http://schemas.openxmlformats.org/drawingml/2006/table">
            <a:tbl>
              <a:tblPr firstRow="1" bandRow="1">
                <a:tableStyleId>{073A0DAA-6AF3-43AB-8588-CEC1D06C72B9}</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10%</a:t>
                      </a:r>
                    </a:p>
                  </a:txBody>
                  <a:tcPr/>
                </a:tc>
                <a:tc>
                  <a:txBody>
                    <a:bodyPr/>
                    <a:lstStyle/>
                    <a:p>
                      <a:pPr algn="ctr"/>
                      <a:r>
                        <a:rPr lang="en-GB" sz="1200" dirty="0"/>
                        <a:t>6%</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38%</a:t>
                      </a:r>
                    </a:p>
                  </a:txBody>
                  <a:tcPr/>
                </a:tc>
                <a:tc>
                  <a:txBody>
                    <a:bodyPr/>
                    <a:lstStyle/>
                    <a:p>
                      <a:pPr algn="ctr"/>
                      <a:r>
                        <a:rPr lang="en-GB" sz="1200" dirty="0"/>
                        <a:t>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32%</a:t>
                      </a:r>
                    </a:p>
                  </a:txBody>
                  <a:tcPr/>
                </a:tc>
                <a:tc>
                  <a:txBody>
                    <a:bodyPr/>
                    <a:lstStyle/>
                    <a:p>
                      <a:pPr algn="ctr"/>
                      <a:r>
                        <a:rPr lang="en-GB" sz="1200" dirty="0"/>
                        <a:t>35%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14%</a:t>
                      </a:r>
                    </a:p>
                  </a:txBody>
                  <a:tcPr/>
                </a:tc>
                <a:tc>
                  <a:txBody>
                    <a:bodyPr/>
                    <a:lstStyle/>
                    <a:p>
                      <a:pPr algn="ctr"/>
                      <a:r>
                        <a:rPr lang="en-GB" sz="1200" dirty="0"/>
                        <a:t>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6%</a:t>
                      </a:r>
                    </a:p>
                  </a:txBody>
                  <a:tcPr/>
                </a:tc>
                <a:tc>
                  <a:txBody>
                    <a:bodyPr/>
                    <a:lstStyle/>
                    <a:p>
                      <a:pPr algn="ctr"/>
                      <a:r>
                        <a:rPr lang="en-GB" sz="1200"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spTree>
    <p:extLst>
      <p:ext uri="{BB962C8B-B14F-4D97-AF65-F5344CB8AC3E}">
        <p14:creationId xmlns:p14="http://schemas.microsoft.com/office/powerpoint/2010/main" val="314376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B50CB5-E230-93FE-7A2E-0B9A16998C7A}"/>
              </a:ext>
            </a:extLst>
          </p:cNvPr>
          <p:cNvSpPr/>
          <p:nvPr/>
        </p:nvSpPr>
        <p:spPr>
          <a:xfrm>
            <a:off x="447547" y="1361635"/>
            <a:ext cx="6038351" cy="31218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35</a:t>
            </a:fld>
            <a:endParaRPr lang="en-GB" noProof="0"/>
          </a:p>
        </p:txBody>
      </p:sp>
      <p:sp>
        <p:nvSpPr>
          <p:cNvPr id="11" name="Text Placeholder 10"/>
          <p:cNvSpPr>
            <a:spLocks noGrp="1"/>
          </p:cNvSpPr>
          <p:nvPr>
            <p:ph type="body" sz="quarter" idx="14"/>
          </p:nvPr>
        </p:nvSpPr>
        <p:spPr>
          <a:xfrm>
            <a:off x="438517" y="1051179"/>
            <a:ext cx="6014569" cy="261390"/>
          </a:xfrm>
        </p:spPr>
        <p:txBody>
          <a:bodyPr/>
          <a:lstStyle/>
          <a:p>
            <a:r>
              <a:rPr lang="en-GB" sz="1600" dirty="0">
                <a:solidFill>
                  <a:srgbClr val="9AC43A"/>
                </a:solidFill>
              </a:rPr>
              <a:t>Q5) How do you find the attitudes of staff at the service?</a:t>
            </a:r>
          </a:p>
        </p:txBody>
      </p:sp>
      <p:sp>
        <p:nvSpPr>
          <p:cNvPr id="46" name="Text Placeholder 10">
            <a:extLst>
              <a:ext uri="{FF2B5EF4-FFF2-40B4-BE49-F238E27FC236}">
                <a16:creationId xmlns:a16="http://schemas.microsoft.com/office/drawing/2014/main" id="{05BBA828-15FC-0687-4ACB-E3641B661E94}"/>
              </a:ext>
            </a:extLst>
          </p:cNvPr>
          <p:cNvSpPr txBox="1">
            <a:spLocks/>
          </p:cNvSpPr>
          <p:nvPr/>
        </p:nvSpPr>
        <p:spPr>
          <a:xfrm>
            <a:off x="438419" y="5097016"/>
            <a:ext cx="6073854" cy="249497"/>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rgbClr val="9AC43A"/>
                </a:solidFill>
              </a:rPr>
              <a:t>Q6) How would you rate the quality of treatment and care received?</a:t>
            </a:r>
          </a:p>
          <a:p>
            <a:endParaRPr lang="en-GB" sz="1400" dirty="0">
              <a:solidFill>
                <a:srgbClr val="004C6B"/>
              </a:solidFill>
            </a:endParaRPr>
          </a:p>
        </p:txBody>
      </p:sp>
      <p:graphicFrame>
        <p:nvGraphicFramePr>
          <p:cNvPr id="7" name="Chart 6">
            <a:extLst>
              <a:ext uri="{FF2B5EF4-FFF2-40B4-BE49-F238E27FC236}">
                <a16:creationId xmlns:a16="http://schemas.microsoft.com/office/drawing/2014/main" id="{F89BEAD4-0FFD-35C6-2A9D-E3743851929E}"/>
              </a:ext>
            </a:extLst>
          </p:cNvPr>
          <p:cNvGraphicFramePr/>
          <p:nvPr>
            <p:extLst>
              <p:ext uri="{D42A27DB-BD31-4B8C-83A1-F6EECF244321}">
                <p14:modId xmlns:p14="http://schemas.microsoft.com/office/powerpoint/2010/main" val="2894403883"/>
              </p:ext>
            </p:extLst>
          </p:nvPr>
        </p:nvGraphicFramePr>
        <p:xfrm>
          <a:off x="485269" y="1352600"/>
          <a:ext cx="2802243" cy="3313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44">
            <a:extLst>
              <a:ext uri="{FF2B5EF4-FFF2-40B4-BE49-F238E27FC236}">
                <a16:creationId xmlns:a16="http://schemas.microsoft.com/office/drawing/2014/main" id="{55E1AFCF-9F7F-81FA-221D-34F573545518}"/>
              </a:ext>
            </a:extLst>
          </p:cNvPr>
          <p:cNvGraphicFramePr>
            <a:graphicFrameLocks noGrp="1"/>
          </p:cNvGraphicFramePr>
          <p:nvPr>
            <p:extLst>
              <p:ext uri="{D42A27DB-BD31-4B8C-83A1-F6EECF244321}">
                <p14:modId xmlns:p14="http://schemas.microsoft.com/office/powerpoint/2010/main" val="3818924969"/>
              </p:ext>
            </p:extLst>
          </p:nvPr>
        </p:nvGraphicFramePr>
        <p:xfrm>
          <a:off x="3148698" y="1352600"/>
          <a:ext cx="3337201" cy="3121893"/>
        </p:xfrm>
        <a:graphic>
          <a:graphicData uri="http://schemas.openxmlformats.org/drawingml/2006/table">
            <a:tbl>
              <a:tblPr firstRow="1" bandRow="1">
                <a:tableStyleId>{21E4AEA4-8DFA-4A89-87EB-49C32662AFE0}</a:tableStyleId>
              </a:tblPr>
              <a:tblGrid>
                <a:gridCol w="878133">
                  <a:extLst>
                    <a:ext uri="{9D8B030D-6E8A-4147-A177-3AD203B41FA5}">
                      <a16:colId xmlns:a16="http://schemas.microsoft.com/office/drawing/2014/main" val="1852708291"/>
                    </a:ext>
                  </a:extLst>
                </a:gridCol>
                <a:gridCol w="614767">
                  <a:extLst>
                    <a:ext uri="{9D8B030D-6E8A-4147-A177-3AD203B41FA5}">
                      <a16:colId xmlns:a16="http://schemas.microsoft.com/office/drawing/2014/main" val="1816098319"/>
                    </a:ext>
                  </a:extLst>
                </a:gridCol>
                <a:gridCol w="614767">
                  <a:extLst>
                    <a:ext uri="{9D8B030D-6E8A-4147-A177-3AD203B41FA5}">
                      <a16:colId xmlns:a16="http://schemas.microsoft.com/office/drawing/2014/main" val="310195714"/>
                    </a:ext>
                  </a:extLst>
                </a:gridCol>
                <a:gridCol w="614767">
                  <a:extLst>
                    <a:ext uri="{9D8B030D-6E8A-4147-A177-3AD203B41FA5}">
                      <a16:colId xmlns:a16="http://schemas.microsoft.com/office/drawing/2014/main" val="2584441955"/>
                    </a:ext>
                  </a:extLst>
                </a:gridCol>
                <a:gridCol w="614767">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28%</a:t>
                      </a:r>
                    </a:p>
                  </a:txBody>
                  <a:tcPr/>
                </a:tc>
                <a:tc>
                  <a:txBody>
                    <a:bodyPr/>
                    <a:lstStyle/>
                    <a:p>
                      <a:pPr algn="ctr"/>
                      <a:r>
                        <a:rPr lang="en-GB" sz="1200" dirty="0"/>
                        <a:t>24%</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48%</a:t>
                      </a:r>
                    </a:p>
                  </a:txBody>
                  <a:tcPr/>
                </a:tc>
                <a:tc>
                  <a:txBody>
                    <a:bodyPr/>
                    <a:lstStyle/>
                    <a:p>
                      <a:pPr algn="ctr"/>
                      <a:r>
                        <a:rPr lang="en-GB" sz="1200" dirty="0"/>
                        <a:t>58%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18%</a:t>
                      </a:r>
                    </a:p>
                  </a:txBody>
                  <a:tcPr/>
                </a:tc>
                <a:tc>
                  <a:txBody>
                    <a:bodyPr/>
                    <a:lstStyle/>
                    <a:p>
                      <a:pPr algn="ctr"/>
                      <a:r>
                        <a:rPr lang="en-GB" sz="1200" dirty="0"/>
                        <a:t>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4%</a:t>
                      </a:r>
                    </a:p>
                  </a:txBody>
                  <a:tcPr/>
                </a:tc>
                <a:tc>
                  <a:txBody>
                    <a:bodyPr/>
                    <a:lstStyle/>
                    <a:p>
                      <a:pPr algn="ctr"/>
                      <a:r>
                        <a:rPr lang="en-GB" sz="1200"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2%</a:t>
                      </a:r>
                    </a:p>
                  </a:txBody>
                  <a:tcPr/>
                </a:tc>
                <a:tc>
                  <a:txBody>
                    <a:bodyPr/>
                    <a:lstStyle/>
                    <a:p>
                      <a:pPr algn="ctr"/>
                      <a:r>
                        <a:rPr lang="en-GB" sz="12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graphicFrame>
        <p:nvGraphicFramePr>
          <p:cNvPr id="12" name="Chart 11">
            <a:extLst>
              <a:ext uri="{FF2B5EF4-FFF2-40B4-BE49-F238E27FC236}">
                <a16:creationId xmlns:a16="http://schemas.microsoft.com/office/drawing/2014/main" id="{3B773FA9-DAF5-AB72-C235-FD009687C830}"/>
              </a:ext>
            </a:extLst>
          </p:cNvPr>
          <p:cNvGraphicFramePr/>
          <p:nvPr>
            <p:extLst>
              <p:ext uri="{D42A27DB-BD31-4B8C-83A1-F6EECF244321}">
                <p14:modId xmlns:p14="http://schemas.microsoft.com/office/powerpoint/2010/main" val="2535433835"/>
              </p:ext>
            </p:extLst>
          </p:nvPr>
        </p:nvGraphicFramePr>
        <p:xfrm>
          <a:off x="492120" y="5888317"/>
          <a:ext cx="2802243" cy="3313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44">
            <a:extLst>
              <a:ext uri="{FF2B5EF4-FFF2-40B4-BE49-F238E27FC236}">
                <a16:creationId xmlns:a16="http://schemas.microsoft.com/office/drawing/2014/main" id="{B4732D6B-0BD2-6F05-C2A7-627C190536CD}"/>
              </a:ext>
            </a:extLst>
          </p:cNvPr>
          <p:cNvGraphicFramePr>
            <a:graphicFrameLocks noGrp="1"/>
          </p:cNvGraphicFramePr>
          <p:nvPr>
            <p:extLst>
              <p:ext uri="{D42A27DB-BD31-4B8C-83A1-F6EECF244321}">
                <p14:modId xmlns:p14="http://schemas.microsoft.com/office/powerpoint/2010/main" val="800356129"/>
              </p:ext>
            </p:extLst>
          </p:nvPr>
        </p:nvGraphicFramePr>
        <p:xfrm>
          <a:off x="3155550" y="5888317"/>
          <a:ext cx="3297786" cy="3121893"/>
        </p:xfrm>
        <a:graphic>
          <a:graphicData uri="http://schemas.openxmlformats.org/drawingml/2006/table">
            <a:tbl>
              <a:tblPr firstRow="1" bandRow="1">
                <a:tableStyleId>{21E4AEA4-8DFA-4A89-87EB-49C32662AFE0}</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26%</a:t>
                      </a:r>
                    </a:p>
                  </a:txBody>
                  <a:tcPr/>
                </a:tc>
                <a:tc>
                  <a:txBody>
                    <a:bodyPr/>
                    <a:lstStyle/>
                    <a:p>
                      <a:pPr algn="ctr"/>
                      <a:r>
                        <a:rPr lang="en-GB" sz="1200" dirty="0"/>
                        <a:t>23%</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48%</a:t>
                      </a:r>
                    </a:p>
                  </a:txBody>
                  <a:tcPr/>
                </a:tc>
                <a:tc>
                  <a:txBody>
                    <a:bodyPr/>
                    <a:lstStyle/>
                    <a:p>
                      <a:pPr algn="ctr"/>
                      <a:r>
                        <a:rPr lang="en-GB" sz="1200" dirty="0"/>
                        <a:t>51%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17%</a:t>
                      </a:r>
                    </a:p>
                  </a:txBody>
                  <a:tcPr/>
                </a:tc>
                <a:tc>
                  <a:txBody>
                    <a:bodyPr/>
                    <a:lstStyle/>
                    <a:p>
                      <a:pPr algn="ctr"/>
                      <a:r>
                        <a:rPr lang="en-GB" sz="1200" dirty="0"/>
                        <a:t>18%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6%</a:t>
                      </a:r>
                    </a:p>
                  </a:txBody>
                  <a:tcPr/>
                </a:tc>
                <a:tc>
                  <a:txBody>
                    <a:bodyPr/>
                    <a:lstStyle/>
                    <a:p>
                      <a:pPr algn="ctr"/>
                      <a:r>
                        <a:rPr lang="en-GB" sz="1200"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2%</a:t>
                      </a:r>
                    </a:p>
                  </a:txBody>
                  <a:tcPr/>
                </a:tc>
                <a:tc>
                  <a:txBody>
                    <a:bodyPr/>
                    <a:lstStyle/>
                    <a:p>
                      <a:pPr algn="ctr"/>
                      <a:r>
                        <a:rPr lang="en-GB" sz="12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spTree>
    <p:extLst>
      <p:ext uri="{BB962C8B-B14F-4D97-AF65-F5344CB8AC3E}">
        <p14:creationId xmlns:p14="http://schemas.microsoft.com/office/powerpoint/2010/main" val="4056214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57686" y="807666"/>
            <a:ext cx="6047999" cy="1647116"/>
          </a:xfrm>
        </p:spPr>
        <p:txBody>
          <a:bodyPr/>
          <a:lstStyle/>
          <a:p>
            <a:r>
              <a:rPr lang="en-GB" dirty="0"/>
              <a:t>Thematic analysis</a:t>
            </a:r>
          </a:p>
          <a:p>
            <a:r>
              <a:rPr lang="en-GB" sz="1100" b="0" dirty="0">
                <a:solidFill>
                  <a:srgbClr val="004C6B"/>
                </a:solidFill>
              </a:rPr>
              <a:t>In addition to the access and quality questions highlighted on previous pages, we also ask two further free text questions </a:t>
            </a:r>
            <a:r>
              <a:rPr lang="en-GB" sz="1100" dirty="0">
                <a:solidFill>
                  <a:srgbClr val="D83C8E"/>
                </a:solidFill>
              </a:rPr>
              <a:t>(What is working well? and What could be improved?), </a:t>
            </a:r>
            <a:r>
              <a:rPr lang="en-GB" sz="1100" b="0" dirty="0">
                <a:solidFill>
                  <a:srgbClr val="004C6B"/>
                </a:solidFill>
              </a:rPr>
              <a:t>gathering qualitative feedback to help get a more detailed picture about hospital services. </a:t>
            </a:r>
          </a:p>
          <a:p>
            <a:endParaRPr lang="en-GB" sz="1100" b="0" dirty="0">
              <a:solidFill>
                <a:srgbClr val="004C6B"/>
              </a:solidFill>
            </a:endParaRPr>
          </a:p>
          <a:p>
            <a:r>
              <a:rPr lang="en-GB" sz="1100" b="0" dirty="0">
                <a:solidFill>
                  <a:srgbClr val="004C6B"/>
                </a:solidFill>
              </a:rPr>
              <a:t>Each response we collect is reviewed and up to 5 themes and sub-themes are applied. The tables below show the top 10 themes mentioned by patients between </a:t>
            </a:r>
          </a:p>
          <a:p>
            <a:r>
              <a:rPr lang="en-GB" sz="1100" b="0" dirty="0">
                <a:solidFill>
                  <a:srgbClr val="004C6B"/>
                </a:solidFill>
              </a:rPr>
              <a:t>July and September 2024 based on the free text responses received. </a:t>
            </a:r>
          </a:p>
          <a:p>
            <a:r>
              <a:rPr lang="en-GB" sz="1100" b="0" dirty="0">
                <a:solidFill>
                  <a:srgbClr val="004C6B"/>
                </a:solidFill>
              </a:rPr>
              <a:t>This tells us which areas of the service are most important to patients. </a:t>
            </a:r>
          </a:p>
          <a:p>
            <a:endParaRPr lang="en-GB" sz="1100" b="0" dirty="0">
              <a:solidFill>
                <a:srgbClr val="004C6B"/>
              </a:solidFill>
            </a:endParaRPr>
          </a:p>
          <a:p>
            <a:r>
              <a:rPr lang="en-GB" sz="1100" b="0" dirty="0">
                <a:solidFill>
                  <a:srgbClr val="004C6B"/>
                </a:solidFill>
              </a:rPr>
              <a:t>We have broken down each theme by positive, neutral and negative sentiment. Percentages have been included alongside the totals.</a:t>
            </a:r>
          </a:p>
          <a:p>
            <a:endParaRPr lang="en-GB" sz="1200" b="0" dirty="0">
              <a:solidFill>
                <a:srgbClr val="004C6B"/>
              </a:solidFill>
            </a:endParaRPr>
          </a:p>
          <a:p>
            <a:endParaRPr lang="en-GB" sz="1200" b="0" dirty="0">
              <a:solidFill>
                <a:srgbClr val="004C6B"/>
              </a:solidFill>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36</a:t>
            </a:fld>
            <a:endParaRPr lang="en-GB" noProof="0"/>
          </a:p>
        </p:txBody>
      </p:sp>
      <p:graphicFrame>
        <p:nvGraphicFramePr>
          <p:cNvPr id="8" name="Table 7">
            <a:extLst>
              <a:ext uri="{FF2B5EF4-FFF2-40B4-BE49-F238E27FC236}">
                <a16:creationId xmlns:a16="http://schemas.microsoft.com/office/drawing/2014/main" id="{B7E70112-F98A-DA0A-4C86-2DDE449A34B9}"/>
              </a:ext>
            </a:extLst>
          </p:cNvPr>
          <p:cNvGraphicFramePr>
            <a:graphicFrameLocks noGrp="1"/>
          </p:cNvGraphicFramePr>
          <p:nvPr>
            <p:extLst>
              <p:ext uri="{D42A27DB-BD31-4B8C-83A1-F6EECF244321}">
                <p14:modId xmlns:p14="http://schemas.microsoft.com/office/powerpoint/2010/main" val="960113467"/>
              </p:ext>
            </p:extLst>
          </p:nvPr>
        </p:nvGraphicFramePr>
        <p:xfrm>
          <a:off x="457686" y="3250628"/>
          <a:ext cx="6009536" cy="4953000"/>
        </p:xfrm>
        <a:graphic>
          <a:graphicData uri="http://schemas.openxmlformats.org/drawingml/2006/table">
            <a:tbl>
              <a:tblPr firstRow="1" bandRow="1">
                <a:tableStyleId>{073A0DAA-6AF3-43AB-8588-CEC1D06C72B9}</a:tableStyleId>
              </a:tblPr>
              <a:tblGrid>
                <a:gridCol w="1869040">
                  <a:extLst>
                    <a:ext uri="{9D8B030D-6E8A-4147-A177-3AD203B41FA5}">
                      <a16:colId xmlns:a16="http://schemas.microsoft.com/office/drawing/2014/main" val="3604700944"/>
                    </a:ext>
                  </a:extLst>
                </a:gridCol>
                <a:gridCol w="1080120">
                  <a:extLst>
                    <a:ext uri="{9D8B030D-6E8A-4147-A177-3AD203B41FA5}">
                      <a16:colId xmlns:a16="http://schemas.microsoft.com/office/drawing/2014/main" val="4004597684"/>
                    </a:ext>
                  </a:extLst>
                </a:gridCol>
                <a:gridCol w="1008112">
                  <a:extLst>
                    <a:ext uri="{9D8B030D-6E8A-4147-A177-3AD203B41FA5}">
                      <a16:colId xmlns:a16="http://schemas.microsoft.com/office/drawing/2014/main" val="3645371843"/>
                    </a:ext>
                  </a:extLst>
                </a:gridCol>
                <a:gridCol w="1080120">
                  <a:extLst>
                    <a:ext uri="{9D8B030D-6E8A-4147-A177-3AD203B41FA5}">
                      <a16:colId xmlns:a16="http://schemas.microsoft.com/office/drawing/2014/main" val="1152091710"/>
                    </a:ext>
                  </a:extLst>
                </a:gridCol>
                <a:gridCol w="972144">
                  <a:extLst>
                    <a:ext uri="{9D8B030D-6E8A-4147-A177-3AD203B41FA5}">
                      <a16:colId xmlns:a16="http://schemas.microsoft.com/office/drawing/2014/main" val="853651831"/>
                    </a:ext>
                  </a:extLst>
                </a:gridCol>
              </a:tblGrid>
              <a:tr h="370840">
                <a:tc>
                  <a:txBody>
                    <a:bodyPr/>
                    <a:lstStyle/>
                    <a:p>
                      <a:pPr algn="l"/>
                      <a:r>
                        <a:rPr lang="en-GB" sz="1400" dirty="0"/>
                        <a:t>Top 10 Themes</a:t>
                      </a:r>
                    </a:p>
                  </a:txBody>
                  <a:tcPr/>
                </a:tc>
                <a:tc>
                  <a:txBody>
                    <a:bodyPr/>
                    <a:lstStyle/>
                    <a:p>
                      <a:pPr algn="ctr"/>
                      <a:r>
                        <a:rPr lang="en-GB" sz="1400" dirty="0"/>
                        <a:t>Positive</a:t>
                      </a:r>
                    </a:p>
                  </a:txBody>
                  <a:tcPr/>
                </a:tc>
                <a:tc>
                  <a:txBody>
                    <a:bodyPr/>
                    <a:lstStyle/>
                    <a:p>
                      <a:pPr algn="ctr"/>
                      <a:r>
                        <a:rPr lang="en-GB" sz="1400" dirty="0"/>
                        <a:t>Neutral</a:t>
                      </a:r>
                    </a:p>
                  </a:txBody>
                  <a:tcPr/>
                </a:tc>
                <a:tc>
                  <a:txBody>
                    <a:bodyPr/>
                    <a:lstStyle/>
                    <a:p>
                      <a:pPr algn="ctr"/>
                      <a:r>
                        <a:rPr lang="en-GB" sz="1400" dirty="0"/>
                        <a:t>Negative</a:t>
                      </a:r>
                    </a:p>
                  </a:txBody>
                  <a:tcPr/>
                </a:tc>
                <a:tc>
                  <a:txBody>
                    <a:bodyPr/>
                    <a:lstStyle/>
                    <a:p>
                      <a:pPr algn="ctr"/>
                      <a:r>
                        <a:rPr lang="en-GB" sz="1400" dirty="0"/>
                        <a:t>Total</a:t>
                      </a:r>
                    </a:p>
                  </a:txBody>
                  <a:tcPr/>
                </a:tc>
                <a:extLst>
                  <a:ext uri="{0D108BD9-81ED-4DB2-BD59-A6C34878D82A}">
                    <a16:rowId xmlns:a16="http://schemas.microsoft.com/office/drawing/2014/main" val="149415853"/>
                  </a:ext>
                </a:extLst>
              </a:tr>
              <a:tr h="370840">
                <a:tc>
                  <a:txBody>
                    <a:bodyPr/>
                    <a:lstStyle/>
                    <a:p>
                      <a:r>
                        <a:rPr lang="en-GB" sz="1200" dirty="0"/>
                        <a:t>Waiting times (punctuality and queueing on arrival)</a:t>
                      </a:r>
                    </a:p>
                  </a:txBody>
                  <a:tcPr/>
                </a:tc>
                <a:tc>
                  <a:txBody>
                    <a:bodyPr/>
                    <a:lstStyle/>
                    <a:p>
                      <a:pPr algn="ctr"/>
                      <a:r>
                        <a:rPr lang="en-GB" sz="1200" dirty="0"/>
                        <a:t>30 (22%)</a:t>
                      </a:r>
                    </a:p>
                  </a:txBody>
                  <a:tcPr/>
                </a:tc>
                <a:tc>
                  <a:txBody>
                    <a:bodyPr/>
                    <a:lstStyle/>
                    <a:p>
                      <a:pPr algn="ctr"/>
                      <a:r>
                        <a:rPr lang="en-GB" sz="1200" dirty="0"/>
                        <a:t>19 (14%)</a:t>
                      </a:r>
                    </a:p>
                  </a:txBody>
                  <a:tcPr/>
                </a:tc>
                <a:tc>
                  <a:txBody>
                    <a:bodyPr/>
                    <a:lstStyle/>
                    <a:p>
                      <a:pPr algn="ctr"/>
                      <a:r>
                        <a:rPr lang="en-GB" sz="1200" dirty="0"/>
                        <a:t>87 (64%)</a:t>
                      </a:r>
                    </a:p>
                  </a:txBody>
                  <a:tcPr/>
                </a:tc>
                <a:tc>
                  <a:txBody>
                    <a:bodyPr/>
                    <a:lstStyle/>
                    <a:p>
                      <a:pPr algn="ctr"/>
                      <a:r>
                        <a:rPr lang="en-GB" sz="1200" dirty="0"/>
                        <a:t>136</a:t>
                      </a:r>
                    </a:p>
                  </a:txBody>
                  <a:tcPr/>
                </a:tc>
                <a:extLst>
                  <a:ext uri="{0D108BD9-81ED-4DB2-BD59-A6C34878D82A}">
                    <a16:rowId xmlns:a16="http://schemas.microsoft.com/office/drawing/2014/main" val="490482624"/>
                  </a:ext>
                </a:extLst>
              </a:tr>
              <a:tr h="370840">
                <a:tc>
                  <a:txBody>
                    <a:bodyPr/>
                    <a:lstStyle/>
                    <a:p>
                      <a:r>
                        <a:rPr lang="en-GB" sz="1200" dirty="0"/>
                        <a:t>Appointment availability</a:t>
                      </a:r>
                    </a:p>
                  </a:txBody>
                  <a:tcPr/>
                </a:tc>
                <a:tc>
                  <a:txBody>
                    <a:bodyPr/>
                    <a:lstStyle/>
                    <a:p>
                      <a:pPr algn="ctr"/>
                      <a:r>
                        <a:rPr lang="en-GB" sz="1200" dirty="0"/>
                        <a:t>61 (59%)</a:t>
                      </a:r>
                    </a:p>
                  </a:txBody>
                  <a:tcPr/>
                </a:tc>
                <a:tc>
                  <a:txBody>
                    <a:bodyPr/>
                    <a:lstStyle/>
                    <a:p>
                      <a:pPr algn="ctr"/>
                      <a:r>
                        <a:rPr lang="en-GB" sz="1200" dirty="0"/>
                        <a:t>17 (16%)</a:t>
                      </a:r>
                    </a:p>
                  </a:txBody>
                  <a:tcPr/>
                </a:tc>
                <a:tc>
                  <a:txBody>
                    <a:bodyPr/>
                    <a:lstStyle/>
                    <a:p>
                      <a:pPr algn="ctr"/>
                      <a:r>
                        <a:rPr lang="en-GB" sz="1200" dirty="0"/>
                        <a:t>26 (25%)</a:t>
                      </a:r>
                    </a:p>
                  </a:txBody>
                  <a:tcPr/>
                </a:tc>
                <a:tc>
                  <a:txBody>
                    <a:bodyPr/>
                    <a:lstStyle/>
                    <a:p>
                      <a:pPr algn="ctr"/>
                      <a:r>
                        <a:rPr lang="en-GB" sz="1200" dirty="0"/>
                        <a:t>104</a:t>
                      </a:r>
                    </a:p>
                  </a:txBody>
                  <a:tcPr/>
                </a:tc>
                <a:extLst>
                  <a:ext uri="{0D108BD9-81ED-4DB2-BD59-A6C34878D82A}">
                    <a16:rowId xmlns:a16="http://schemas.microsoft.com/office/drawing/2014/main" val="4145556632"/>
                  </a:ext>
                </a:extLst>
              </a:tr>
              <a:tr h="370840">
                <a:tc>
                  <a:txBody>
                    <a:bodyPr/>
                    <a:lstStyle/>
                    <a:p>
                      <a:r>
                        <a:rPr lang="en-GB" sz="1200" dirty="0"/>
                        <a:t>Staff attitudes</a:t>
                      </a:r>
                    </a:p>
                  </a:txBody>
                  <a:tcPr/>
                </a:tc>
                <a:tc>
                  <a:txBody>
                    <a:bodyPr/>
                    <a:lstStyle/>
                    <a:p>
                      <a:pPr algn="ctr"/>
                      <a:r>
                        <a:rPr lang="en-GB" sz="1200" dirty="0"/>
                        <a:t>81 (79%)</a:t>
                      </a:r>
                    </a:p>
                  </a:txBody>
                  <a:tcPr/>
                </a:tc>
                <a:tc>
                  <a:txBody>
                    <a:bodyPr/>
                    <a:lstStyle/>
                    <a:p>
                      <a:pPr algn="ctr"/>
                      <a:r>
                        <a:rPr lang="en-GB" sz="1200" dirty="0"/>
                        <a:t>13 (13%)</a:t>
                      </a:r>
                    </a:p>
                  </a:txBody>
                  <a:tcPr/>
                </a:tc>
                <a:tc>
                  <a:txBody>
                    <a:bodyPr/>
                    <a:lstStyle/>
                    <a:p>
                      <a:pPr algn="ctr"/>
                      <a:r>
                        <a:rPr lang="en-GB" sz="1200" dirty="0"/>
                        <a:t>8 (8%)</a:t>
                      </a:r>
                    </a:p>
                  </a:txBody>
                  <a:tcPr/>
                </a:tc>
                <a:tc>
                  <a:txBody>
                    <a:bodyPr/>
                    <a:lstStyle/>
                    <a:p>
                      <a:pPr algn="ctr"/>
                      <a:r>
                        <a:rPr lang="en-GB" sz="1200" dirty="0"/>
                        <a:t>102</a:t>
                      </a:r>
                    </a:p>
                  </a:txBody>
                  <a:tcPr/>
                </a:tc>
                <a:extLst>
                  <a:ext uri="{0D108BD9-81ED-4DB2-BD59-A6C34878D82A}">
                    <a16:rowId xmlns:a16="http://schemas.microsoft.com/office/drawing/2014/main" val="3207152325"/>
                  </a:ext>
                </a:extLst>
              </a:tr>
              <a:tr h="370840">
                <a:tc>
                  <a:txBody>
                    <a:bodyPr/>
                    <a:lstStyle/>
                    <a:p>
                      <a:r>
                        <a:rPr lang="en-GB" sz="1200" dirty="0"/>
                        <a:t>Quality of treatment</a:t>
                      </a:r>
                    </a:p>
                  </a:txBody>
                  <a:tcPr/>
                </a:tc>
                <a:tc>
                  <a:txBody>
                    <a:bodyPr/>
                    <a:lstStyle/>
                    <a:p>
                      <a:pPr algn="ctr"/>
                      <a:r>
                        <a:rPr lang="en-GB" sz="1200" dirty="0"/>
                        <a:t>77 (82%)</a:t>
                      </a:r>
                    </a:p>
                  </a:txBody>
                  <a:tcPr/>
                </a:tc>
                <a:tc>
                  <a:txBody>
                    <a:bodyPr/>
                    <a:lstStyle/>
                    <a:p>
                      <a:pPr algn="ctr"/>
                      <a:r>
                        <a:rPr lang="en-GB" sz="1200" dirty="0"/>
                        <a:t>8 (9%)</a:t>
                      </a:r>
                    </a:p>
                  </a:txBody>
                  <a:tcPr/>
                </a:tc>
                <a:tc>
                  <a:txBody>
                    <a:bodyPr/>
                    <a:lstStyle/>
                    <a:p>
                      <a:pPr algn="ctr"/>
                      <a:r>
                        <a:rPr lang="en-GB" sz="1200" dirty="0"/>
                        <a:t>9 (10%)</a:t>
                      </a:r>
                    </a:p>
                  </a:txBody>
                  <a:tcPr/>
                </a:tc>
                <a:tc>
                  <a:txBody>
                    <a:bodyPr/>
                    <a:lstStyle/>
                    <a:p>
                      <a:pPr algn="ctr"/>
                      <a:r>
                        <a:rPr lang="en-GB" sz="1200" dirty="0"/>
                        <a:t>94</a:t>
                      </a:r>
                    </a:p>
                  </a:txBody>
                  <a:tcPr/>
                </a:tc>
                <a:extLst>
                  <a:ext uri="{0D108BD9-81ED-4DB2-BD59-A6C34878D82A}">
                    <a16:rowId xmlns:a16="http://schemas.microsoft.com/office/drawing/2014/main" val="3085887858"/>
                  </a:ext>
                </a:extLst>
              </a:tr>
              <a:tr h="370840">
                <a:tc>
                  <a:txBody>
                    <a:bodyPr/>
                    <a:lstStyle/>
                    <a:p>
                      <a:r>
                        <a:rPr lang="en-GB" sz="1200" dirty="0"/>
                        <a:t>Communication between services</a:t>
                      </a:r>
                    </a:p>
                  </a:txBody>
                  <a:tcPr/>
                </a:tc>
                <a:tc>
                  <a:txBody>
                    <a:bodyPr/>
                    <a:lstStyle/>
                    <a:p>
                      <a:pPr algn="ctr"/>
                      <a:r>
                        <a:rPr lang="en-GB" sz="1200" dirty="0"/>
                        <a:t>28 (37%)</a:t>
                      </a:r>
                    </a:p>
                  </a:txBody>
                  <a:tcPr/>
                </a:tc>
                <a:tc>
                  <a:txBody>
                    <a:bodyPr/>
                    <a:lstStyle/>
                    <a:p>
                      <a:pPr algn="ctr"/>
                      <a:r>
                        <a:rPr lang="en-GB" sz="1200" dirty="0"/>
                        <a:t>27 (36%)</a:t>
                      </a:r>
                    </a:p>
                  </a:txBody>
                  <a:tcPr/>
                </a:tc>
                <a:tc>
                  <a:txBody>
                    <a:bodyPr/>
                    <a:lstStyle/>
                    <a:p>
                      <a:pPr algn="ctr"/>
                      <a:r>
                        <a:rPr lang="en-GB" sz="1200" dirty="0"/>
                        <a:t>20 (27%)</a:t>
                      </a:r>
                    </a:p>
                  </a:txBody>
                  <a:tcPr/>
                </a:tc>
                <a:tc>
                  <a:txBody>
                    <a:bodyPr/>
                    <a:lstStyle/>
                    <a:p>
                      <a:pPr algn="ctr"/>
                      <a:r>
                        <a:rPr lang="en-GB" sz="1200" dirty="0"/>
                        <a:t>75</a:t>
                      </a:r>
                    </a:p>
                  </a:txBody>
                  <a:tcPr/>
                </a:tc>
                <a:extLst>
                  <a:ext uri="{0D108BD9-81ED-4DB2-BD59-A6C34878D82A}">
                    <a16:rowId xmlns:a16="http://schemas.microsoft.com/office/drawing/2014/main" val="204482163"/>
                  </a:ext>
                </a:extLst>
              </a:tr>
              <a:tr h="370840">
                <a:tc>
                  <a:txBody>
                    <a:bodyPr/>
                    <a:lstStyle/>
                    <a:p>
                      <a:r>
                        <a:rPr lang="en-GB" sz="1200" dirty="0"/>
                        <a:t>Getting through on the telephone</a:t>
                      </a:r>
                    </a:p>
                  </a:txBody>
                  <a:tcPr/>
                </a:tc>
                <a:tc>
                  <a:txBody>
                    <a:bodyPr/>
                    <a:lstStyle/>
                    <a:p>
                      <a:pPr algn="ctr"/>
                      <a:r>
                        <a:rPr lang="en-GB" sz="1200" dirty="0"/>
                        <a:t>25 (37%)</a:t>
                      </a:r>
                    </a:p>
                  </a:txBody>
                  <a:tcPr/>
                </a:tc>
                <a:tc>
                  <a:txBody>
                    <a:bodyPr/>
                    <a:lstStyle/>
                    <a:p>
                      <a:pPr algn="ctr"/>
                      <a:r>
                        <a:rPr lang="en-GB" sz="1200" dirty="0"/>
                        <a:t>17 (25%)</a:t>
                      </a:r>
                    </a:p>
                  </a:txBody>
                  <a:tcPr/>
                </a:tc>
                <a:tc>
                  <a:txBody>
                    <a:bodyPr/>
                    <a:lstStyle/>
                    <a:p>
                      <a:pPr algn="ctr"/>
                      <a:r>
                        <a:rPr lang="en-GB" sz="1200" dirty="0"/>
                        <a:t>26 (38%)</a:t>
                      </a:r>
                    </a:p>
                  </a:txBody>
                  <a:tcPr/>
                </a:tc>
                <a:tc>
                  <a:txBody>
                    <a:bodyPr/>
                    <a:lstStyle/>
                    <a:p>
                      <a:pPr algn="ctr"/>
                      <a:r>
                        <a:rPr lang="en-GB" sz="1200" dirty="0"/>
                        <a:t>68</a:t>
                      </a:r>
                    </a:p>
                  </a:txBody>
                  <a:tcPr/>
                </a:tc>
                <a:extLst>
                  <a:ext uri="{0D108BD9-81ED-4DB2-BD59-A6C34878D82A}">
                    <a16:rowId xmlns:a16="http://schemas.microsoft.com/office/drawing/2014/main" val="2836757334"/>
                  </a:ext>
                </a:extLst>
              </a:tr>
              <a:tr h="370840">
                <a:tc>
                  <a:txBody>
                    <a:bodyPr/>
                    <a:lstStyle/>
                    <a:p>
                      <a:r>
                        <a:rPr lang="en-GB" sz="1200" dirty="0"/>
                        <a:t>Communication with patients</a:t>
                      </a:r>
                    </a:p>
                  </a:txBody>
                  <a:tcPr/>
                </a:tc>
                <a:tc>
                  <a:txBody>
                    <a:bodyPr/>
                    <a:lstStyle/>
                    <a:p>
                      <a:pPr algn="ctr"/>
                      <a:r>
                        <a:rPr lang="en-GB" sz="1200" dirty="0"/>
                        <a:t>10 (59%)</a:t>
                      </a:r>
                    </a:p>
                  </a:txBody>
                  <a:tcPr/>
                </a:tc>
                <a:tc>
                  <a:txBody>
                    <a:bodyPr/>
                    <a:lstStyle/>
                    <a:p>
                      <a:pPr algn="ctr"/>
                      <a:r>
                        <a:rPr lang="en-GB" sz="1200" dirty="0"/>
                        <a:t>1 (6%)</a:t>
                      </a:r>
                    </a:p>
                  </a:txBody>
                  <a:tcPr/>
                </a:tc>
                <a:tc>
                  <a:txBody>
                    <a:bodyPr/>
                    <a:lstStyle/>
                    <a:p>
                      <a:pPr algn="ctr"/>
                      <a:r>
                        <a:rPr lang="en-GB" sz="1200" dirty="0"/>
                        <a:t>6 (35%)</a:t>
                      </a:r>
                    </a:p>
                  </a:txBody>
                  <a:tcPr/>
                </a:tc>
                <a:tc>
                  <a:txBody>
                    <a:bodyPr/>
                    <a:lstStyle/>
                    <a:p>
                      <a:pPr algn="ctr"/>
                      <a:r>
                        <a:rPr lang="en-GB" sz="1200" dirty="0"/>
                        <a:t>17</a:t>
                      </a:r>
                    </a:p>
                  </a:txBody>
                  <a:tcPr/>
                </a:tc>
                <a:extLst>
                  <a:ext uri="{0D108BD9-81ED-4DB2-BD59-A6C34878D82A}">
                    <a16:rowId xmlns:a16="http://schemas.microsoft.com/office/drawing/2014/main" val="272492507"/>
                  </a:ext>
                </a:extLst>
              </a:tr>
              <a:tr h="370840">
                <a:tc>
                  <a:txBody>
                    <a:bodyPr/>
                    <a:lstStyle/>
                    <a:p>
                      <a:r>
                        <a:rPr lang="en-GB" sz="1200" dirty="0"/>
                        <a:t>Communication around referrals</a:t>
                      </a:r>
                    </a:p>
                  </a:txBody>
                  <a:tcPr/>
                </a:tc>
                <a:tc>
                  <a:txBody>
                    <a:bodyPr/>
                    <a:lstStyle/>
                    <a:p>
                      <a:pPr algn="ctr"/>
                      <a:r>
                        <a:rPr lang="en-GB" sz="1200" dirty="0"/>
                        <a:t>13 (76%)</a:t>
                      </a:r>
                    </a:p>
                  </a:txBody>
                  <a:tcPr/>
                </a:tc>
                <a:tc>
                  <a:txBody>
                    <a:bodyPr/>
                    <a:lstStyle/>
                    <a:p>
                      <a:pPr algn="ctr"/>
                      <a:r>
                        <a:rPr lang="en-GB" sz="1200" dirty="0"/>
                        <a:t>1 (6%)</a:t>
                      </a:r>
                    </a:p>
                  </a:txBody>
                  <a:tcPr/>
                </a:tc>
                <a:tc>
                  <a:txBody>
                    <a:bodyPr/>
                    <a:lstStyle/>
                    <a:p>
                      <a:pPr algn="ctr"/>
                      <a:r>
                        <a:rPr lang="en-GB" sz="1200" dirty="0"/>
                        <a:t>3 (18%)</a:t>
                      </a:r>
                    </a:p>
                  </a:txBody>
                  <a:tcPr/>
                </a:tc>
                <a:tc>
                  <a:txBody>
                    <a:bodyPr/>
                    <a:lstStyle/>
                    <a:p>
                      <a:pPr algn="ctr"/>
                      <a:r>
                        <a:rPr lang="en-GB" sz="1200" dirty="0"/>
                        <a:t>17</a:t>
                      </a:r>
                    </a:p>
                  </a:txBody>
                  <a:tcPr/>
                </a:tc>
                <a:extLst>
                  <a:ext uri="{0D108BD9-81ED-4DB2-BD59-A6C34878D82A}">
                    <a16:rowId xmlns:a16="http://schemas.microsoft.com/office/drawing/2014/main" val="3085374103"/>
                  </a:ext>
                </a:extLst>
              </a:tr>
              <a:tr h="370840">
                <a:tc>
                  <a:txBody>
                    <a:bodyPr/>
                    <a:lstStyle/>
                    <a:p>
                      <a:r>
                        <a:rPr lang="en-GB" sz="1200" dirty="0"/>
                        <a:t>Quality of staff – health professionals</a:t>
                      </a:r>
                    </a:p>
                  </a:txBody>
                  <a:tcPr/>
                </a:tc>
                <a:tc>
                  <a:txBody>
                    <a:bodyPr/>
                    <a:lstStyle/>
                    <a:p>
                      <a:pPr algn="ctr"/>
                      <a:r>
                        <a:rPr lang="en-GB" sz="1200" dirty="0"/>
                        <a:t>13 (93%)</a:t>
                      </a:r>
                    </a:p>
                  </a:txBody>
                  <a:tcPr/>
                </a:tc>
                <a:tc>
                  <a:txBody>
                    <a:bodyPr/>
                    <a:lstStyle/>
                    <a:p>
                      <a:pPr algn="ctr"/>
                      <a:r>
                        <a:rPr lang="en-GB" sz="1200" dirty="0"/>
                        <a:t>1 (7%)</a:t>
                      </a:r>
                    </a:p>
                  </a:txBody>
                  <a:tcPr/>
                </a:tc>
                <a:tc>
                  <a:txBody>
                    <a:bodyPr/>
                    <a:lstStyle/>
                    <a:p>
                      <a:pPr algn="ctr"/>
                      <a:r>
                        <a:rPr lang="en-GB" sz="1200" dirty="0"/>
                        <a:t>0</a:t>
                      </a:r>
                    </a:p>
                  </a:txBody>
                  <a:tcPr/>
                </a:tc>
                <a:tc>
                  <a:txBody>
                    <a:bodyPr/>
                    <a:lstStyle/>
                    <a:p>
                      <a:pPr algn="ctr"/>
                      <a:r>
                        <a:rPr lang="en-GB" sz="1200" dirty="0"/>
                        <a:t>14</a:t>
                      </a:r>
                    </a:p>
                  </a:txBody>
                  <a:tcPr/>
                </a:tc>
                <a:extLst>
                  <a:ext uri="{0D108BD9-81ED-4DB2-BD59-A6C34878D82A}">
                    <a16:rowId xmlns:a16="http://schemas.microsoft.com/office/drawing/2014/main" val="501216408"/>
                  </a:ext>
                </a:extLst>
              </a:tr>
              <a:tr h="370840">
                <a:tc>
                  <a:txBody>
                    <a:bodyPr/>
                    <a:lstStyle/>
                    <a:p>
                      <a:r>
                        <a:rPr lang="en-GB" sz="1200" dirty="0"/>
                        <a:t>Face to face appointments</a:t>
                      </a:r>
                    </a:p>
                  </a:txBody>
                  <a:tcPr/>
                </a:tc>
                <a:tc>
                  <a:txBody>
                    <a:bodyPr/>
                    <a:lstStyle/>
                    <a:p>
                      <a:pPr algn="ctr"/>
                      <a:r>
                        <a:rPr lang="en-GB" sz="1200" dirty="0"/>
                        <a:t>7 (64%)</a:t>
                      </a:r>
                    </a:p>
                  </a:txBody>
                  <a:tcPr/>
                </a:tc>
                <a:tc>
                  <a:txBody>
                    <a:bodyPr/>
                    <a:lstStyle/>
                    <a:p>
                      <a:pPr algn="ctr"/>
                      <a:r>
                        <a:rPr lang="en-GB" sz="1200" dirty="0"/>
                        <a:t>0</a:t>
                      </a:r>
                    </a:p>
                  </a:txBody>
                  <a:tcPr/>
                </a:tc>
                <a:tc>
                  <a:txBody>
                    <a:bodyPr/>
                    <a:lstStyle/>
                    <a:p>
                      <a:pPr algn="ctr"/>
                      <a:r>
                        <a:rPr lang="en-GB" sz="1200" dirty="0"/>
                        <a:t>4 (36%)</a:t>
                      </a:r>
                    </a:p>
                  </a:txBody>
                  <a:tcPr/>
                </a:tc>
                <a:tc>
                  <a:txBody>
                    <a:bodyPr/>
                    <a:lstStyle/>
                    <a:p>
                      <a:pPr algn="ctr"/>
                      <a:r>
                        <a:rPr lang="en-GB" sz="1200" dirty="0"/>
                        <a:t>11</a:t>
                      </a:r>
                    </a:p>
                  </a:txBody>
                  <a:tcPr/>
                </a:tc>
                <a:extLst>
                  <a:ext uri="{0D108BD9-81ED-4DB2-BD59-A6C34878D82A}">
                    <a16:rowId xmlns:a16="http://schemas.microsoft.com/office/drawing/2014/main" val="3043278183"/>
                  </a:ext>
                </a:extLst>
              </a:tr>
            </a:tbl>
          </a:graphicData>
        </a:graphic>
      </p:graphicFrame>
    </p:spTree>
    <p:extLst>
      <p:ext uri="{BB962C8B-B14F-4D97-AF65-F5344CB8AC3E}">
        <p14:creationId xmlns:p14="http://schemas.microsoft.com/office/powerpoint/2010/main" val="78658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62892" y="776536"/>
            <a:ext cx="5976000" cy="864096"/>
          </a:xfrm>
        </p:spPr>
        <p:txBody>
          <a:bodyPr/>
          <a:lstStyle/>
          <a:p>
            <a:r>
              <a:rPr lang="en-GB" dirty="0">
                <a:latin typeface="+mn-lt"/>
              </a:rPr>
              <a:t>Reviewed Hospitals</a:t>
            </a:r>
          </a:p>
          <a:p>
            <a:r>
              <a:rPr lang="en-GB" sz="1200" b="0" dirty="0">
                <a:solidFill>
                  <a:srgbClr val="004C6B"/>
                </a:solidFill>
                <a:latin typeface="+mn-lt"/>
              </a:rPr>
              <a:t>Lewisham residents access a variety of different hospitals depending on factors such as choice, locality and specialist requirements. During the last three months we heard about experiences at the following hospitals:</a:t>
            </a:r>
          </a:p>
          <a:p>
            <a:endParaRPr lang="en-GB" sz="105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Between </a:t>
            </a:r>
            <a:r>
              <a:rPr lang="en-GB" sz="1200" b="0" dirty="0">
                <a:solidFill>
                  <a:srgbClr val="004C6B"/>
                </a:solidFill>
                <a:latin typeface="Poppins Light"/>
              </a:rPr>
              <a:t>July - September, t</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he hospital which received the most reviews was University </a:t>
            </a:r>
            <a:r>
              <a:rPr lang="en-GB" sz="1200" b="0" dirty="0">
                <a:solidFill>
                  <a:srgbClr val="004C6B"/>
                </a:solidFill>
                <a:latin typeface="Poppins Light"/>
              </a:rPr>
              <a:t>Hospital Lewisham. This is the direct result of regular visits by Healthwatch Lewisham staff and the Trust being the prominent provider of hospital services in the borough. </a:t>
            </a:r>
            <a:endParaRPr kumimoji="0" lang="en-GB" sz="105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D83C8E"/>
              </a:solidFill>
              <a:effectLst/>
              <a:uLnTx/>
              <a:uFillTx/>
              <a:latin typeface="Poppins Light"/>
              <a:ea typeface="+mn-ea"/>
              <a:cs typeface="+mn-cs"/>
            </a:endParaRPr>
          </a:p>
          <a:p>
            <a:pPr marL="171450" lvl="1" indent="-171450">
              <a:buFont typeface="Arial" panose="020B0604020202020204" pitchFamily="34" charset="0"/>
              <a:buChar char="•"/>
            </a:pPr>
            <a:endParaRPr lang="en-GB" sz="1050" b="0" dirty="0">
              <a:solidFill>
                <a:srgbClr val="004C6B"/>
              </a:solidFill>
              <a:highlight>
                <a:srgbClr val="FFFF00"/>
              </a:highlight>
            </a:endParaRPr>
          </a:p>
          <a:p>
            <a:pPr marL="171450" lvl="1" indent="-171450">
              <a:buFont typeface="Arial" panose="020B0604020202020204" pitchFamily="34" charset="0"/>
              <a:buChar char="•"/>
            </a:pPr>
            <a:endParaRPr lang="en-GB" sz="1050" b="0" dirty="0">
              <a:solidFill>
                <a:srgbClr val="004C6B"/>
              </a:solidFill>
            </a:endParaRPr>
          </a:p>
          <a:p>
            <a:pPr lvl="1"/>
            <a:endParaRPr lang="en-GB" sz="1050" dirty="0">
              <a:solidFill>
                <a:srgbClr val="004C6B"/>
              </a:solidFill>
            </a:endParaRPr>
          </a:p>
          <a:p>
            <a:pPr lvl="1"/>
            <a:endParaRPr lang="en-GB" sz="1050" dirty="0">
              <a:solidFill>
                <a:srgbClr val="004C6B"/>
              </a:solidFill>
            </a:endParaRPr>
          </a:p>
          <a:p>
            <a:pPr lvl="1"/>
            <a:endParaRPr lang="en-GB" sz="1050" dirty="0">
              <a:solidFill>
                <a:srgbClr val="004C6B"/>
              </a:solidFill>
            </a:endParaRPr>
          </a:p>
          <a:p>
            <a:pPr lvl="1"/>
            <a:endParaRPr lang="en-GB" sz="1050" dirty="0">
              <a:solidFill>
                <a:schemeClr val="accent1"/>
              </a:solidFill>
            </a:endParaRPr>
          </a:p>
          <a:p>
            <a:pPr lvl="1"/>
            <a:endParaRPr lang="en-GB" dirty="0">
              <a:solidFill>
                <a:schemeClr val="accent1"/>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graphicFrame>
        <p:nvGraphicFramePr>
          <p:cNvPr id="7" name="Chart 6">
            <a:extLst>
              <a:ext uri="{FF2B5EF4-FFF2-40B4-BE49-F238E27FC236}">
                <a16:creationId xmlns:a16="http://schemas.microsoft.com/office/drawing/2014/main" id="{D71F3E16-FB45-F824-48E0-DB84152FC6F7}"/>
              </a:ext>
            </a:extLst>
          </p:cNvPr>
          <p:cNvGraphicFramePr/>
          <p:nvPr>
            <p:extLst>
              <p:ext uri="{D42A27DB-BD31-4B8C-83A1-F6EECF244321}">
                <p14:modId xmlns:p14="http://schemas.microsoft.com/office/powerpoint/2010/main" val="2955906928"/>
              </p:ext>
            </p:extLst>
          </p:nvPr>
        </p:nvGraphicFramePr>
        <p:xfrm>
          <a:off x="684106" y="5817096"/>
          <a:ext cx="553357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02368602-7065-B5CE-56D4-45EAEE30C667}"/>
              </a:ext>
            </a:extLst>
          </p:cNvPr>
          <p:cNvGraphicFramePr>
            <a:graphicFrameLocks noGrp="1"/>
          </p:cNvGraphicFramePr>
          <p:nvPr>
            <p:extLst>
              <p:ext uri="{D42A27DB-BD31-4B8C-83A1-F6EECF244321}">
                <p14:modId xmlns:p14="http://schemas.microsoft.com/office/powerpoint/2010/main" val="3516385549"/>
              </p:ext>
            </p:extLst>
          </p:nvPr>
        </p:nvGraphicFramePr>
        <p:xfrm>
          <a:off x="451854" y="1718087"/>
          <a:ext cx="5932216" cy="2854960"/>
        </p:xfrm>
        <a:graphic>
          <a:graphicData uri="http://schemas.openxmlformats.org/drawingml/2006/table">
            <a:tbl>
              <a:tblPr firstRow="1" bandRow="1">
                <a:tableStyleId>{5C22544A-7EE6-4342-B048-85BDC9FD1C3A}</a:tableStyleId>
              </a:tblPr>
              <a:tblGrid>
                <a:gridCol w="2966108">
                  <a:extLst>
                    <a:ext uri="{9D8B030D-6E8A-4147-A177-3AD203B41FA5}">
                      <a16:colId xmlns:a16="http://schemas.microsoft.com/office/drawing/2014/main" val="1633747768"/>
                    </a:ext>
                  </a:extLst>
                </a:gridCol>
                <a:gridCol w="2966108">
                  <a:extLst>
                    <a:ext uri="{9D8B030D-6E8A-4147-A177-3AD203B41FA5}">
                      <a16:colId xmlns:a16="http://schemas.microsoft.com/office/drawing/2014/main" val="1298323153"/>
                    </a:ext>
                  </a:extLst>
                </a:gridCol>
              </a:tblGrid>
              <a:tr h="370840">
                <a:tc>
                  <a:txBody>
                    <a:bodyPr/>
                    <a:lstStyle/>
                    <a:p>
                      <a:r>
                        <a:rPr lang="en-GB" sz="1200" dirty="0"/>
                        <a:t>Hospital</a:t>
                      </a:r>
                    </a:p>
                  </a:txBody>
                  <a:tcPr/>
                </a:tc>
                <a:tc>
                  <a:txBody>
                    <a:bodyPr/>
                    <a:lstStyle/>
                    <a:p>
                      <a:r>
                        <a:rPr lang="en-GB" sz="1200" dirty="0"/>
                        <a:t>Provider</a:t>
                      </a:r>
                    </a:p>
                  </a:txBody>
                  <a:tcPr/>
                </a:tc>
                <a:extLst>
                  <a:ext uri="{0D108BD9-81ED-4DB2-BD59-A6C34878D82A}">
                    <a16:rowId xmlns:a16="http://schemas.microsoft.com/office/drawing/2014/main" val="1225160075"/>
                  </a:ext>
                </a:extLst>
              </a:tr>
              <a:tr h="370840">
                <a:tc>
                  <a:txBody>
                    <a:bodyPr/>
                    <a:lstStyle/>
                    <a:p>
                      <a:r>
                        <a:rPr lang="en-GB" sz="1200" dirty="0"/>
                        <a:t>University Hospital Lewisham (UHL)</a:t>
                      </a:r>
                    </a:p>
                  </a:txBody>
                  <a:tcPr/>
                </a:tc>
                <a:tc rowSpan="2">
                  <a:txBody>
                    <a:bodyPr/>
                    <a:lstStyle/>
                    <a:p>
                      <a:endParaRPr lang="en-GB" sz="1200"/>
                    </a:p>
                    <a:p>
                      <a:pPr algn="ctr"/>
                      <a:r>
                        <a:rPr lang="en-GB" sz="1200"/>
                        <a:t>Lewisham </a:t>
                      </a:r>
                      <a:r>
                        <a:rPr lang="en-GB" sz="1200" dirty="0"/>
                        <a:t>and Greenwich NHS Foundation Trust</a:t>
                      </a:r>
                    </a:p>
                  </a:txBody>
                  <a:tcPr/>
                </a:tc>
                <a:extLst>
                  <a:ext uri="{0D108BD9-81ED-4DB2-BD59-A6C34878D82A}">
                    <a16:rowId xmlns:a16="http://schemas.microsoft.com/office/drawing/2014/main" val="4029555980"/>
                  </a:ext>
                </a:extLst>
              </a:tr>
              <a:tr h="370840">
                <a:tc>
                  <a:txBody>
                    <a:bodyPr/>
                    <a:lstStyle/>
                    <a:p>
                      <a:r>
                        <a:rPr lang="en-GB" sz="1200" dirty="0"/>
                        <a:t>Queen Elizabeth Hospital</a:t>
                      </a:r>
                    </a:p>
                  </a:txBody>
                  <a:tcPr/>
                </a:tc>
                <a:tc vMerge="1">
                  <a:txBody>
                    <a:bodyPr/>
                    <a:lstStyle/>
                    <a:p>
                      <a:endParaRPr lang="en-GB" sz="1200" dirty="0"/>
                    </a:p>
                  </a:txBody>
                  <a:tcPr/>
                </a:tc>
                <a:extLst>
                  <a:ext uri="{0D108BD9-81ED-4DB2-BD59-A6C34878D82A}">
                    <a16:rowId xmlns:a16="http://schemas.microsoft.com/office/drawing/2014/main" val="1639879989"/>
                  </a:ext>
                </a:extLst>
              </a:tr>
              <a:tr h="370840">
                <a:tc>
                  <a:txBody>
                    <a:bodyPr/>
                    <a:lstStyle/>
                    <a:p>
                      <a:r>
                        <a:rPr lang="en-GB" sz="1200" dirty="0"/>
                        <a:t>King’s College Hospital</a:t>
                      </a:r>
                    </a:p>
                  </a:txBody>
                  <a:tcPr/>
                </a:tc>
                <a:tc rowSpan="2">
                  <a:txBody>
                    <a:bodyPr/>
                    <a:lstStyle/>
                    <a:p>
                      <a:pPr algn="ctr"/>
                      <a:endParaRPr lang="en-GB" sz="1200" dirty="0"/>
                    </a:p>
                    <a:p>
                      <a:pPr algn="ctr"/>
                      <a:r>
                        <a:rPr lang="en-GB" sz="1200" dirty="0"/>
                        <a:t>King’s College NHS Foundation Trust</a:t>
                      </a:r>
                    </a:p>
                  </a:txBody>
                  <a:tcPr/>
                </a:tc>
                <a:extLst>
                  <a:ext uri="{0D108BD9-81ED-4DB2-BD59-A6C34878D82A}">
                    <a16:rowId xmlns:a16="http://schemas.microsoft.com/office/drawing/2014/main" val="136834673"/>
                  </a:ext>
                </a:extLst>
              </a:tr>
              <a:tr h="370840">
                <a:tc>
                  <a:txBody>
                    <a:bodyPr/>
                    <a:lstStyle/>
                    <a:p>
                      <a:r>
                        <a:rPr lang="en-GB" sz="1200" dirty="0"/>
                        <a:t>Princess Royal University Hospital (PRUH)</a:t>
                      </a:r>
                    </a:p>
                  </a:txBody>
                  <a:tcPr/>
                </a:tc>
                <a:tc vMerge="1">
                  <a:txBody>
                    <a:bodyPr/>
                    <a:lstStyle/>
                    <a:p>
                      <a:pPr algn="ctr"/>
                      <a:endParaRPr lang="en-GB" sz="1200" dirty="0"/>
                    </a:p>
                  </a:txBody>
                  <a:tcPr/>
                </a:tc>
                <a:extLst>
                  <a:ext uri="{0D108BD9-81ED-4DB2-BD59-A6C34878D82A}">
                    <a16:rowId xmlns:a16="http://schemas.microsoft.com/office/drawing/2014/main" val="3675793081"/>
                  </a:ext>
                </a:extLst>
              </a:tr>
              <a:tr h="370840">
                <a:tc>
                  <a:txBody>
                    <a:bodyPr/>
                    <a:lstStyle/>
                    <a:p>
                      <a:r>
                        <a:rPr lang="en-GB" sz="1200" dirty="0"/>
                        <a:t>Guy’s Hospital</a:t>
                      </a:r>
                    </a:p>
                  </a:txBody>
                  <a:tcPr/>
                </a:tc>
                <a:tc>
                  <a:txBody>
                    <a:bodyPr/>
                    <a:lstStyle/>
                    <a:p>
                      <a:pPr algn="ctr"/>
                      <a:r>
                        <a:rPr lang="en-GB" sz="1200" dirty="0"/>
                        <a:t>Guy’s and St Thomas’ NHS Foundation Trust</a:t>
                      </a:r>
                    </a:p>
                  </a:txBody>
                  <a:tcPr/>
                </a:tc>
                <a:extLst>
                  <a:ext uri="{0D108BD9-81ED-4DB2-BD59-A6C34878D82A}">
                    <a16:rowId xmlns:a16="http://schemas.microsoft.com/office/drawing/2014/main" val="1626661945"/>
                  </a:ext>
                </a:extLst>
              </a:tr>
              <a:tr h="370840">
                <a:tc>
                  <a:txBody>
                    <a:bodyPr/>
                    <a:lstStyle/>
                    <a:p>
                      <a:r>
                        <a:rPr lang="en-GB" sz="1200" dirty="0"/>
                        <a:t>University College Hospital</a:t>
                      </a:r>
                    </a:p>
                  </a:txBody>
                  <a:tcPr/>
                </a:tc>
                <a:tc>
                  <a:txBody>
                    <a:bodyPr/>
                    <a:lstStyle/>
                    <a:p>
                      <a:pPr algn="ctr"/>
                      <a:r>
                        <a:rPr lang="en-GB" sz="1200" dirty="0"/>
                        <a:t>University College London Hospitals NHS Foundation Trust</a:t>
                      </a:r>
                    </a:p>
                  </a:txBody>
                  <a:tcPr/>
                </a:tc>
                <a:extLst>
                  <a:ext uri="{0D108BD9-81ED-4DB2-BD59-A6C34878D82A}">
                    <a16:rowId xmlns:a16="http://schemas.microsoft.com/office/drawing/2014/main" val="3441972660"/>
                  </a:ext>
                </a:extLst>
              </a:tr>
            </a:tbl>
          </a:graphicData>
        </a:graphic>
      </p:graphicFrame>
    </p:spTree>
    <p:extLst>
      <p:ext uri="{BB962C8B-B14F-4D97-AF65-F5344CB8AC3E}">
        <p14:creationId xmlns:p14="http://schemas.microsoft.com/office/powerpoint/2010/main" val="1663885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912334" y="175121"/>
            <a:ext cx="581000" cy="360000"/>
          </a:xfrm>
        </p:spPr>
        <p:txBody>
          <a:bodyPr/>
          <a:lstStyle/>
          <a:p>
            <a:fld id="{9295DF58-4118-4551-8C61-1A7ED177FA2D}" type="slidenum">
              <a:rPr lang="en-GB" noProof="0" smtClean="0"/>
              <a:pPr/>
              <a:t>38</a:t>
            </a:fld>
            <a:endParaRPr lang="en-GB" noProof="0" dirty="0"/>
          </a:p>
        </p:txBody>
      </p:sp>
      <p:graphicFrame>
        <p:nvGraphicFramePr>
          <p:cNvPr id="6" name="Table 5">
            <a:extLst>
              <a:ext uri="{FF2B5EF4-FFF2-40B4-BE49-F238E27FC236}">
                <a16:creationId xmlns:a16="http://schemas.microsoft.com/office/drawing/2014/main" id="{EA4AB69E-3BF9-5571-BCAA-1FED250EFFB1}"/>
              </a:ext>
            </a:extLst>
          </p:cNvPr>
          <p:cNvGraphicFramePr>
            <a:graphicFrameLocks noGrp="1"/>
          </p:cNvGraphicFramePr>
          <p:nvPr>
            <p:extLst>
              <p:ext uri="{D42A27DB-BD31-4B8C-83A1-F6EECF244321}">
                <p14:modId xmlns:p14="http://schemas.microsoft.com/office/powerpoint/2010/main" val="3611994512"/>
              </p:ext>
            </p:extLst>
          </p:nvPr>
        </p:nvGraphicFramePr>
        <p:xfrm>
          <a:off x="437684" y="3338879"/>
          <a:ext cx="6029308" cy="1542113"/>
        </p:xfrm>
        <a:graphic>
          <a:graphicData uri="http://schemas.openxmlformats.org/drawingml/2006/table">
            <a:tbl>
              <a:tblPr/>
              <a:tblGrid>
                <a:gridCol w="1374245">
                  <a:extLst>
                    <a:ext uri="{9D8B030D-6E8A-4147-A177-3AD203B41FA5}">
                      <a16:colId xmlns:a16="http://schemas.microsoft.com/office/drawing/2014/main" val="4069020310"/>
                    </a:ext>
                  </a:extLst>
                </a:gridCol>
                <a:gridCol w="824357">
                  <a:extLst>
                    <a:ext uri="{9D8B030D-6E8A-4147-A177-3AD203B41FA5}">
                      <a16:colId xmlns:a16="http://schemas.microsoft.com/office/drawing/2014/main" val="861404271"/>
                    </a:ext>
                  </a:extLst>
                </a:gridCol>
                <a:gridCol w="808681">
                  <a:extLst>
                    <a:ext uri="{9D8B030D-6E8A-4147-A177-3AD203B41FA5}">
                      <a16:colId xmlns:a16="http://schemas.microsoft.com/office/drawing/2014/main" val="4291368645"/>
                    </a:ext>
                  </a:extLst>
                </a:gridCol>
                <a:gridCol w="808681">
                  <a:extLst>
                    <a:ext uri="{9D8B030D-6E8A-4147-A177-3AD203B41FA5}">
                      <a16:colId xmlns:a16="http://schemas.microsoft.com/office/drawing/2014/main" val="2108514744"/>
                    </a:ext>
                  </a:extLst>
                </a:gridCol>
                <a:gridCol w="732867">
                  <a:extLst>
                    <a:ext uri="{9D8B030D-6E8A-4147-A177-3AD203B41FA5}">
                      <a16:colId xmlns:a16="http://schemas.microsoft.com/office/drawing/2014/main" val="3849915057"/>
                    </a:ext>
                  </a:extLst>
                </a:gridCol>
                <a:gridCol w="741292">
                  <a:extLst>
                    <a:ext uri="{9D8B030D-6E8A-4147-A177-3AD203B41FA5}">
                      <a16:colId xmlns:a16="http://schemas.microsoft.com/office/drawing/2014/main" val="1575156761"/>
                    </a:ext>
                  </a:extLst>
                </a:gridCol>
                <a:gridCol w="739185">
                  <a:extLst>
                    <a:ext uri="{9D8B030D-6E8A-4147-A177-3AD203B41FA5}">
                      <a16:colId xmlns:a16="http://schemas.microsoft.com/office/drawing/2014/main" val="2788804555"/>
                    </a:ext>
                  </a:extLst>
                </a:gridCol>
              </a:tblGrid>
              <a:tr h="209208">
                <a:tc rowSpan="2">
                  <a:txBody>
                    <a:bodyPr/>
                    <a:lstStyle/>
                    <a:p>
                      <a:pPr algn="l" fontAlgn="t"/>
                      <a:r>
                        <a:rPr lang="en-GB" sz="1100" b="1" i="0" u="none" strike="noStrike" dirty="0">
                          <a:solidFill>
                            <a:srgbClr val="003E54"/>
                          </a:solidFill>
                          <a:effectLst/>
                          <a:latin typeface="Poppins" panose="00000500000000000000" pitchFamily="2" charset="0"/>
                        </a:rPr>
                        <a:t>Name of Hospital</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3">
                  <a:txBody>
                    <a:bodyPr/>
                    <a:lstStyle/>
                    <a:p>
                      <a:pPr algn="ctr" fontAlgn="ctr"/>
                      <a:r>
                        <a:rPr lang="en-GB" sz="900" b="1" i="0" u="none" strike="noStrike" dirty="0">
                          <a:solidFill>
                            <a:srgbClr val="003E54"/>
                          </a:solidFill>
                          <a:effectLst/>
                          <a:latin typeface="Poppins" panose="00000500000000000000" pitchFamily="2" charset="0"/>
                        </a:rPr>
                        <a:t>ACCESS (out of 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003E54"/>
                          </a:solidFill>
                          <a:effectLst/>
                          <a:latin typeface="Poppins" panose="00000500000000000000" pitchFamily="2" charset="0"/>
                        </a:rPr>
                        <a:t>QUALITY (out of 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62096885"/>
                  </a:ext>
                </a:extLst>
              </a:tr>
              <a:tr h="803705">
                <a:tc vMerge="1">
                  <a:txBody>
                    <a:bodyPr/>
                    <a:lstStyle/>
                    <a:p>
                      <a:endParaRPr lang="en-GB"/>
                    </a:p>
                  </a:txBody>
                  <a:tcPr/>
                </a:tc>
                <a:tc>
                  <a:txBody>
                    <a:bodyPr/>
                    <a:lstStyle/>
                    <a:p>
                      <a:pPr algn="ctr" fontAlgn="t"/>
                      <a:r>
                        <a:rPr lang="en-GB" sz="800" b="1" i="0" u="none" strike="noStrike" dirty="0">
                          <a:solidFill>
                            <a:srgbClr val="003E54"/>
                          </a:solidFill>
                          <a:effectLst/>
                          <a:latin typeface="Poppins" panose="00000500000000000000" pitchFamily="2" charset="0"/>
                        </a:rPr>
                        <a:t>To  a referral/ </a:t>
                      </a:r>
                      <a:br>
                        <a:rPr lang="en-GB" sz="800" b="1" i="0" u="none" strike="noStrike" dirty="0">
                          <a:solidFill>
                            <a:srgbClr val="003E54"/>
                          </a:solidFill>
                          <a:effectLst/>
                          <a:latin typeface="Poppins" panose="00000500000000000000" pitchFamily="2" charset="0"/>
                        </a:rPr>
                      </a:br>
                      <a:r>
                        <a:rPr lang="en-GB" sz="800" b="1" i="0" u="none" strike="noStrike" dirty="0">
                          <a:solidFill>
                            <a:srgbClr val="003E54"/>
                          </a:solidFill>
                          <a:effectLst/>
                          <a:latin typeface="Poppins" panose="00000500000000000000" pitchFamily="2" charset="0"/>
                        </a:rPr>
                        <a:t>appointment</a:t>
                      </a:r>
                    </a:p>
                  </a:txBody>
                  <a:tcPr marL="36000" marR="36000" marT="36000" marB="3600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rgbClr val="003E54"/>
                          </a:solidFill>
                          <a:effectLst/>
                          <a:latin typeface="Poppins" panose="00000500000000000000" pitchFamily="2" charset="0"/>
                        </a:rPr>
                        <a:t>Getting through on the phone</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rgbClr val="003E54"/>
                          </a:solidFill>
                          <a:effectLst/>
                          <a:latin typeface="Poppins" panose="00000500000000000000" pitchFamily="2" charset="0"/>
                        </a:rPr>
                        <a:t>Waiting Times</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dirty="0">
                          <a:solidFill>
                            <a:srgbClr val="003E54"/>
                          </a:solidFill>
                          <a:effectLst/>
                          <a:latin typeface="Poppins" panose="00000500000000000000" pitchFamily="2" charset="0"/>
                        </a:rPr>
                        <a:t>Of Communication between GP and Hospital</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dirty="0">
                          <a:solidFill>
                            <a:srgbClr val="003E54"/>
                          </a:solidFill>
                          <a:effectLst/>
                          <a:latin typeface="Poppins" panose="00000500000000000000" pitchFamily="2" charset="0"/>
                        </a:rPr>
                        <a:t>Of Staff attitudes</a:t>
                      </a:r>
                    </a:p>
                  </a:txBody>
                  <a:tcPr marL="36000" marR="36000" marT="36000" marB="3600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rgbClr val="003E54"/>
                          </a:solidFill>
                          <a:effectLst/>
                          <a:latin typeface="Poppins" panose="00000500000000000000" pitchFamily="2" charset="0"/>
                        </a:rPr>
                        <a:t>Of Treatment and Care</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78774853"/>
                  </a:ext>
                </a:extLst>
              </a:tr>
              <a:tr h="376887">
                <a:tc>
                  <a:txBody>
                    <a:bodyPr/>
                    <a:lstStyle/>
                    <a:p>
                      <a:pPr algn="l" fontAlgn="t"/>
                      <a:r>
                        <a:rPr lang="en-GB" sz="1000" b="1" i="0" u="none" strike="noStrike" dirty="0">
                          <a:solidFill>
                            <a:srgbClr val="003E54"/>
                          </a:solidFill>
                          <a:effectLst/>
                          <a:latin typeface="Poppins" panose="00000500000000000000" pitchFamily="2" charset="0"/>
                        </a:rPr>
                        <a:t>University Hospital Lewisham</a:t>
                      </a:r>
                      <a:br>
                        <a:rPr lang="en-GB" sz="1000" b="1" i="0" u="none" strike="noStrike" dirty="0">
                          <a:solidFill>
                            <a:srgbClr val="003E54"/>
                          </a:solidFill>
                          <a:effectLst/>
                          <a:latin typeface="Poppins" panose="00000500000000000000" pitchFamily="2" charset="0"/>
                        </a:rPr>
                      </a:br>
                      <a:r>
                        <a:rPr lang="en-GB" sz="1000" b="1" i="0" u="none" strike="noStrike" dirty="0">
                          <a:solidFill>
                            <a:srgbClr val="003E54"/>
                          </a:solidFill>
                          <a:effectLst/>
                          <a:latin typeface="Poppins" panose="00000500000000000000" pitchFamily="2" charset="0"/>
                        </a:rPr>
                        <a:t>No of reviews: 303</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mn-lt"/>
                        </a:rPr>
                        <a:t>3.7</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06B"/>
                    </a:solidFill>
                  </a:tcPr>
                </a:tc>
                <a:tc>
                  <a:txBody>
                    <a:bodyPr/>
                    <a:lstStyle/>
                    <a:p>
                      <a:pPr algn="ctr" fontAlgn="ctr"/>
                      <a:r>
                        <a:rPr lang="en-GB" sz="1000" b="1" i="0" u="none" strike="noStrike" dirty="0">
                          <a:solidFill>
                            <a:srgbClr val="FFFFFF"/>
                          </a:solidFill>
                          <a:effectLst/>
                          <a:latin typeface="+mn-lt"/>
                        </a:rPr>
                        <a:t>3.2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06B"/>
                    </a:solidFill>
                  </a:tcPr>
                </a:tc>
                <a:tc>
                  <a:txBody>
                    <a:bodyPr/>
                    <a:lstStyle/>
                    <a:p>
                      <a:pPr algn="ctr" fontAlgn="ctr"/>
                      <a:r>
                        <a:rPr lang="en-GB" sz="1000" b="1" i="0" u="none" strike="noStrike" dirty="0">
                          <a:solidFill>
                            <a:srgbClr val="FFFFFF"/>
                          </a:solidFill>
                          <a:effectLst/>
                          <a:latin typeface="+mn-lt"/>
                        </a:rPr>
                        <a:t>2.8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3C8E"/>
                    </a:solidFill>
                  </a:tcPr>
                </a:tc>
                <a:tc>
                  <a:txBody>
                    <a:bodyPr/>
                    <a:lstStyle/>
                    <a:p>
                      <a:pPr algn="ctr" fontAlgn="ctr"/>
                      <a:r>
                        <a:rPr lang="en-GB" sz="1000" b="1" i="0" u="none" strike="noStrike" dirty="0">
                          <a:solidFill>
                            <a:srgbClr val="FFFFFF"/>
                          </a:solidFill>
                          <a:effectLst/>
                          <a:latin typeface="+mn-lt"/>
                        </a:rPr>
                        <a:t>3.3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06B"/>
                    </a:solidFill>
                  </a:tcPr>
                </a:tc>
                <a:tc>
                  <a:txBody>
                    <a:bodyPr/>
                    <a:lstStyle/>
                    <a:p>
                      <a:pPr algn="ctr" fontAlgn="ctr"/>
                      <a:r>
                        <a:rPr lang="en-GB" sz="1000" b="1" i="0" u="none" strike="noStrike" dirty="0">
                          <a:solidFill>
                            <a:srgbClr val="FFFFFF"/>
                          </a:solidFill>
                          <a:effectLst/>
                          <a:latin typeface="+mn-lt"/>
                        </a:rPr>
                        <a:t>4.0</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algn="ctr" fontAlgn="ctr"/>
                      <a:r>
                        <a:rPr lang="en-GB" sz="1000" b="1" i="0" u="none" strike="noStrike" dirty="0">
                          <a:solidFill>
                            <a:srgbClr val="FFFFFF"/>
                          </a:solidFill>
                          <a:effectLst/>
                          <a:latin typeface="+mn-lt"/>
                        </a:rPr>
                        <a:t>3.8</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06B"/>
                    </a:solidFill>
                  </a:tcPr>
                </a:tc>
                <a:extLst>
                  <a:ext uri="{0D108BD9-81ED-4DB2-BD59-A6C34878D82A}">
                    <a16:rowId xmlns:a16="http://schemas.microsoft.com/office/drawing/2014/main" val="3333390820"/>
                  </a:ext>
                </a:extLst>
              </a:tr>
            </a:tbl>
          </a:graphicData>
        </a:graphic>
      </p:graphicFrame>
      <p:graphicFrame>
        <p:nvGraphicFramePr>
          <p:cNvPr id="9" name="Table 8">
            <a:extLst>
              <a:ext uri="{FF2B5EF4-FFF2-40B4-BE49-F238E27FC236}">
                <a16:creationId xmlns:a16="http://schemas.microsoft.com/office/drawing/2014/main" id="{15302593-947C-19DB-5F51-970EACB9C7FD}"/>
              </a:ext>
            </a:extLst>
          </p:cNvPr>
          <p:cNvGraphicFramePr>
            <a:graphicFrameLocks noGrp="1"/>
          </p:cNvGraphicFramePr>
          <p:nvPr>
            <p:extLst>
              <p:ext uri="{D42A27DB-BD31-4B8C-83A1-F6EECF244321}">
                <p14:modId xmlns:p14="http://schemas.microsoft.com/office/powerpoint/2010/main" val="2977279821"/>
              </p:ext>
            </p:extLst>
          </p:nvPr>
        </p:nvGraphicFramePr>
        <p:xfrm>
          <a:off x="437684" y="5187326"/>
          <a:ext cx="6052884" cy="1662477"/>
        </p:xfrm>
        <a:graphic>
          <a:graphicData uri="http://schemas.openxmlformats.org/drawingml/2006/table">
            <a:tbl>
              <a:tblPr firstRow="1" firstCol="1" bandRow="1">
                <a:tableStyleId>{073A0DAA-6AF3-43AB-8588-CEC1D06C72B9}</a:tableStyleId>
              </a:tblPr>
              <a:tblGrid>
                <a:gridCol w="1532997">
                  <a:extLst>
                    <a:ext uri="{9D8B030D-6E8A-4147-A177-3AD203B41FA5}">
                      <a16:colId xmlns:a16="http://schemas.microsoft.com/office/drawing/2014/main" val="2346690502"/>
                    </a:ext>
                  </a:extLst>
                </a:gridCol>
                <a:gridCol w="1152217">
                  <a:extLst>
                    <a:ext uri="{9D8B030D-6E8A-4147-A177-3AD203B41FA5}">
                      <a16:colId xmlns:a16="http://schemas.microsoft.com/office/drawing/2014/main" val="1670415987"/>
                    </a:ext>
                  </a:extLst>
                </a:gridCol>
                <a:gridCol w="1913774">
                  <a:extLst>
                    <a:ext uri="{9D8B030D-6E8A-4147-A177-3AD203B41FA5}">
                      <a16:colId xmlns:a16="http://schemas.microsoft.com/office/drawing/2014/main" val="1251472872"/>
                    </a:ext>
                  </a:extLst>
                </a:gridCol>
                <a:gridCol w="1453896">
                  <a:extLst>
                    <a:ext uri="{9D8B030D-6E8A-4147-A177-3AD203B41FA5}">
                      <a16:colId xmlns:a16="http://schemas.microsoft.com/office/drawing/2014/main" val="145065635"/>
                    </a:ext>
                  </a:extLst>
                </a:gridCol>
              </a:tblGrid>
              <a:tr h="348993">
                <a:tc>
                  <a:txBody>
                    <a:bodyPr/>
                    <a:lstStyle/>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Hospital</a:t>
                      </a:r>
                    </a:p>
                  </a:txBody>
                  <a:tcPr marL="36090" marR="36090" marT="0" marB="0"/>
                </a:tc>
                <a:tc>
                  <a:txBody>
                    <a:bodyPr/>
                    <a:lstStyle/>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Overall Rating (Out of 5)</a:t>
                      </a:r>
                    </a:p>
                  </a:txBody>
                  <a:tcPr marL="36090" marR="36090" marT="0" marB="0"/>
                </a:tc>
                <a:tc>
                  <a:txBody>
                    <a:bodyPr/>
                    <a:lstStyle/>
                    <a:p>
                      <a:pPr>
                        <a:lnSpc>
                          <a:spcPct val="107000"/>
                        </a:lnSpc>
                        <a:spcAft>
                          <a:spcPts val="800"/>
                        </a:spcAft>
                      </a:pPr>
                      <a:r>
                        <a:rPr lang="en-GB" sz="1200" b="1" dirty="0">
                          <a:effectLst/>
                        </a:rPr>
                        <a:t>Top 3 Positive Issues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0" marB="0"/>
                </a:tc>
                <a:tc>
                  <a:txBody>
                    <a:bodyPr/>
                    <a:lstStyle/>
                    <a:p>
                      <a:pPr>
                        <a:lnSpc>
                          <a:spcPct val="107000"/>
                        </a:lnSpc>
                        <a:spcAft>
                          <a:spcPts val="800"/>
                        </a:spcAft>
                      </a:pPr>
                      <a:r>
                        <a:rPr lang="en-GB" sz="1200" dirty="0">
                          <a:effectLst/>
                        </a:rPr>
                        <a:t>Top 3 Negative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0" marB="0"/>
                </a:tc>
                <a:extLst>
                  <a:ext uri="{0D108BD9-81ED-4DB2-BD59-A6C34878D82A}">
                    <a16:rowId xmlns:a16="http://schemas.microsoft.com/office/drawing/2014/main" val="919434941"/>
                  </a:ext>
                </a:extLst>
              </a:tr>
              <a:tr h="323705">
                <a:tc rowSpan="3">
                  <a:txBody>
                    <a:bodyPr/>
                    <a:lstStyle/>
                    <a:p>
                      <a:pPr>
                        <a:lnSpc>
                          <a:spcPct val="107000"/>
                        </a:lnSpc>
                        <a:spcAft>
                          <a:spcPts val="800"/>
                        </a:spcAft>
                      </a:pPr>
                      <a:r>
                        <a:rPr lang="en-GB" sz="1000" b="1" dirty="0">
                          <a:effectLst/>
                          <a:latin typeface="+mn-lt"/>
                          <a:ea typeface="Calibri" panose="020F0502020204030204" pitchFamily="34" charset="0"/>
                          <a:cs typeface="Times New Roman" panose="02020603050405020304" pitchFamily="18" charset="0"/>
                        </a:rPr>
                        <a:t>University Hospital Lewisham</a:t>
                      </a:r>
                      <a:endParaRPr lang="en-GB" sz="1000" b="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mn-lt"/>
                          <a:ea typeface="Calibri" panose="020F0502020204030204" pitchFamily="34" charset="0"/>
                          <a:cs typeface="Times New Roman" panose="02020603050405020304" pitchFamily="18" charset="0"/>
                        </a:rPr>
                        <a:t>No of reviews:</a:t>
                      </a:r>
                    </a:p>
                  </a:txBody>
                  <a:tcPr marL="36090" marR="36090" marT="36000" marB="36000" anchor="ctr"/>
                </a:tc>
                <a:tc row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3.6</a:t>
                      </a:r>
                    </a:p>
                  </a:txBody>
                  <a:tcPr marL="36090" marR="36090" marT="36000" marB="36000" anchor="ctr"/>
                </a:tc>
                <a:tc>
                  <a:txBody>
                    <a:bodyPr/>
                    <a:lstStyle/>
                    <a:p>
                      <a:pPr>
                        <a:lnSpc>
                          <a:spcPct val="107000"/>
                        </a:lnSpc>
                        <a:spcAft>
                          <a:spcPts val="800"/>
                        </a:spcAft>
                      </a:pPr>
                      <a:r>
                        <a:rPr lang="en-GB" sz="1000" b="0" dirty="0">
                          <a:effectLst/>
                        </a:rPr>
                        <a:t>1. Quality of treatment</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0" marB="0">
                    <a:solidFill>
                      <a:schemeClr val="accent2">
                        <a:lumMod val="20000"/>
                        <a:lumOff val="80000"/>
                      </a:schemeClr>
                    </a:solidFill>
                  </a:tcPr>
                </a:tc>
                <a:tc>
                  <a:txBody>
                    <a:bodyPr/>
                    <a:lstStyle/>
                    <a:p>
                      <a:pPr>
                        <a:lnSpc>
                          <a:spcPct val="107000"/>
                        </a:lnSpc>
                        <a:spcAft>
                          <a:spcPts val="800"/>
                        </a:spcAft>
                      </a:pPr>
                      <a:r>
                        <a:rPr lang="en-GB" sz="1000" b="0" dirty="0">
                          <a:effectLst/>
                        </a:rPr>
                        <a:t>1. Waiting Times (punctuality and queueing on arrival)</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0" marB="0">
                    <a:solidFill>
                      <a:schemeClr val="accent1">
                        <a:lumMod val="20000"/>
                        <a:lumOff val="80000"/>
                      </a:schemeClr>
                    </a:solidFill>
                  </a:tcPr>
                </a:tc>
                <a:extLst>
                  <a:ext uri="{0D108BD9-81ED-4DB2-BD59-A6C34878D82A}">
                    <a16:rowId xmlns:a16="http://schemas.microsoft.com/office/drawing/2014/main" val="1249915043"/>
                  </a:ext>
                </a:extLst>
              </a:tr>
              <a:tr h="323705">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en-GB" sz="1000" b="0" dirty="0">
                          <a:effectLst/>
                        </a:rPr>
                        <a:t>2. Staff attitudes</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36000" marB="36000">
                    <a:solidFill>
                      <a:schemeClr val="accent2">
                        <a:lumMod val="20000"/>
                        <a:lumOff val="80000"/>
                      </a:schemeClr>
                    </a:solidFill>
                  </a:tcPr>
                </a:tc>
                <a:tc>
                  <a:txBody>
                    <a:bodyPr/>
                    <a:lstStyle/>
                    <a:p>
                      <a:pPr>
                        <a:lnSpc>
                          <a:spcPct val="107000"/>
                        </a:lnSpc>
                        <a:spcAft>
                          <a:spcPts val="800"/>
                        </a:spcAft>
                      </a:pPr>
                      <a:r>
                        <a:rPr lang="en-GB" sz="1000" b="0" dirty="0">
                          <a:effectLst/>
                        </a:rPr>
                        <a:t>2. Appointment availability</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36000" marB="36000">
                    <a:solidFill>
                      <a:schemeClr val="accent1">
                        <a:lumMod val="20000"/>
                        <a:lumOff val="80000"/>
                      </a:schemeClr>
                    </a:solidFill>
                  </a:tcPr>
                </a:tc>
                <a:extLst>
                  <a:ext uri="{0D108BD9-81ED-4DB2-BD59-A6C34878D82A}">
                    <a16:rowId xmlns:a16="http://schemas.microsoft.com/office/drawing/2014/main" val="1512361509"/>
                  </a:ext>
                </a:extLst>
              </a:tr>
              <a:tr h="327114">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en-GB" sz="1000" b="0" dirty="0">
                          <a:effectLst/>
                        </a:rPr>
                        <a:t>3. Appointment availability</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36000" marB="36000">
                    <a:solidFill>
                      <a:schemeClr val="accent2">
                        <a:lumMod val="20000"/>
                        <a:lumOff val="80000"/>
                      </a:schemeClr>
                    </a:solidFill>
                  </a:tcPr>
                </a:tc>
                <a:tc>
                  <a:txBody>
                    <a:bodyPr/>
                    <a:lstStyle/>
                    <a:p>
                      <a:pPr>
                        <a:lnSpc>
                          <a:spcPct val="107000"/>
                        </a:lnSpc>
                        <a:spcAft>
                          <a:spcPts val="800"/>
                        </a:spcAft>
                      </a:pPr>
                      <a:r>
                        <a:rPr lang="en-GB" sz="1000" b="0" dirty="0">
                          <a:effectLst/>
                        </a:rPr>
                        <a:t>3. Getting through on the telephone</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36000" marB="36000">
                    <a:solidFill>
                      <a:schemeClr val="accent1">
                        <a:lumMod val="20000"/>
                        <a:lumOff val="80000"/>
                      </a:schemeClr>
                    </a:solidFill>
                  </a:tcPr>
                </a:tc>
                <a:extLst>
                  <a:ext uri="{0D108BD9-81ED-4DB2-BD59-A6C34878D82A}">
                    <a16:rowId xmlns:a16="http://schemas.microsoft.com/office/drawing/2014/main" val="68887370"/>
                  </a:ext>
                </a:extLst>
              </a:tr>
            </a:tbl>
          </a:graphicData>
        </a:graphic>
      </p:graphicFrame>
      <p:sp>
        <p:nvSpPr>
          <p:cNvPr id="21" name="TextBox 20">
            <a:extLst>
              <a:ext uri="{FF2B5EF4-FFF2-40B4-BE49-F238E27FC236}">
                <a16:creationId xmlns:a16="http://schemas.microsoft.com/office/drawing/2014/main" id="{B1E83584-A4E9-A020-1C65-6690DDCCF53E}"/>
              </a:ext>
            </a:extLst>
          </p:cNvPr>
          <p:cNvSpPr txBox="1"/>
          <p:nvPr/>
        </p:nvSpPr>
        <p:spPr>
          <a:xfrm>
            <a:off x="367432" y="736026"/>
            <a:ext cx="6123136" cy="3046988"/>
          </a:xfrm>
          <a:prstGeom prst="rect">
            <a:avLst/>
          </a:prstGeom>
          <a:noFill/>
        </p:spPr>
        <p:txBody>
          <a:bodyPr wrap="square">
            <a:spAutoFit/>
          </a:bodyPr>
          <a:lstStyle/>
          <a:p>
            <a:r>
              <a:rPr kumimoji="0" lang="en-GB" sz="1200" b="0" i="0" u="none" strike="noStrike" kern="1200" cap="none" spc="0" normalizeH="0" baseline="0" noProof="0" dirty="0">
                <a:ln>
                  <a:noFill/>
                </a:ln>
                <a:solidFill>
                  <a:srgbClr val="004C6B"/>
                </a:solidFill>
                <a:effectLst/>
                <a:uLnTx/>
                <a:uFillTx/>
                <a:latin typeface="Poppins Light"/>
                <a:ea typeface="+mn-ea"/>
                <a:cs typeface="+mn-cs"/>
              </a:rPr>
              <a:t>In order to understand the variance of experience across the hospitals we usually compare the ratings given for access and quality covered in the previous section. </a:t>
            </a:r>
            <a:br>
              <a:rPr kumimoji="0" lang="en-GB" sz="1200" b="0" i="0" u="none" strike="noStrike" kern="1200" cap="none" spc="0" normalizeH="0" baseline="0" noProof="0" dirty="0">
                <a:ln>
                  <a:noFill/>
                </a:ln>
                <a:solidFill>
                  <a:srgbClr val="004C6B"/>
                </a:solidFill>
                <a:effectLst/>
                <a:uLnTx/>
                <a:uFillTx/>
                <a:latin typeface="Poppins Light"/>
                <a:ea typeface="+mn-ea"/>
                <a:cs typeface="+mn-cs"/>
              </a:rPr>
            </a:br>
            <a:br>
              <a:rPr kumimoji="0" lang="en-GB" sz="1200" b="0" i="0" u="none" strike="noStrike" kern="1200" cap="none" spc="0" normalizeH="0" baseline="0" noProof="0" dirty="0">
                <a:ln>
                  <a:noFill/>
                </a:ln>
                <a:solidFill>
                  <a:srgbClr val="004C6B"/>
                </a:solidFill>
                <a:effectLst/>
                <a:uLnTx/>
                <a:uFillTx/>
                <a:latin typeface="Poppins Light"/>
                <a:ea typeface="+mn-ea"/>
                <a:cs typeface="+mn-cs"/>
              </a:rPr>
            </a:br>
            <a:r>
              <a:rPr kumimoji="0" lang="en-GB" sz="1200" b="0" i="0" u="none" strike="noStrike" kern="1200" cap="none" spc="0" normalizeH="0" baseline="0" noProof="0" dirty="0">
                <a:ln>
                  <a:noFill/>
                </a:ln>
                <a:solidFill>
                  <a:srgbClr val="004C6B"/>
                </a:solidFill>
                <a:effectLst/>
                <a:uLnTx/>
                <a:uFillTx/>
                <a:latin typeface="Poppins Light"/>
                <a:ea typeface="+mn-ea"/>
                <a:cs typeface="+mn-cs"/>
              </a:rPr>
              <a:t>However, we can only show the findings for University Hospital Lewisham this quarter due to the small number of reviews collected about</a:t>
            </a:r>
            <a:r>
              <a:rPr lang="en-GB" sz="1200" dirty="0">
                <a:solidFill>
                  <a:srgbClr val="004C6B"/>
                </a:solidFill>
                <a:latin typeface="Poppins Light"/>
              </a:rPr>
              <a:t> other hospitals.</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Please note that each question has been rated out of 5. </a:t>
            </a:r>
          </a:p>
          <a:p>
            <a:r>
              <a:rPr kumimoji="0" lang="en-GB" sz="1200" b="0" i="0" u="none" strike="noStrike" kern="1200" cap="none" spc="0" normalizeH="0" baseline="0" noProof="0" dirty="0">
                <a:ln>
                  <a:noFill/>
                </a:ln>
                <a:solidFill>
                  <a:srgbClr val="D83C8E"/>
                </a:solidFill>
                <a:effectLst/>
                <a:uLnTx/>
                <a:uFillTx/>
                <a:latin typeface="Poppins Light"/>
                <a:ea typeface="+mn-ea"/>
                <a:cs typeface="+mn-cs"/>
              </a:rPr>
              <a:t>(1 – Very Poor  5 –</a:t>
            </a:r>
            <a:r>
              <a:rPr lang="en-GB" sz="1200" dirty="0">
                <a:solidFill>
                  <a:srgbClr val="D83C8E"/>
                </a:solidFill>
                <a:latin typeface="Poppins Light"/>
              </a:rPr>
              <a:t>Very Good</a:t>
            </a:r>
            <a:r>
              <a:rPr kumimoji="0" lang="en-GB" sz="1200" b="0" i="0" u="none" strike="noStrike" kern="1200" cap="none" spc="0" normalizeH="0" baseline="0" noProof="0" dirty="0">
                <a:ln>
                  <a:noFill/>
                </a:ln>
                <a:solidFill>
                  <a:srgbClr val="D83C8E"/>
                </a:solidFill>
                <a:effectLst/>
                <a:uLnTx/>
                <a:uFillTx/>
                <a:latin typeface="Poppins Light"/>
                <a:ea typeface="+mn-ea"/>
                <a:cs typeface="+mn-cs"/>
              </a:rPr>
              <a:t>)</a:t>
            </a:r>
          </a:p>
          <a:p>
            <a:endParaRPr lang="en-GB" sz="1200" dirty="0">
              <a:solidFill>
                <a:srgbClr val="D83C8E"/>
              </a:solidFill>
              <a:latin typeface="Poppins Light"/>
            </a:endParaRPr>
          </a:p>
          <a:p>
            <a:r>
              <a:rPr lang="en-GB" sz="1200" b="0" dirty="0">
                <a:solidFill>
                  <a:srgbClr val="004C6B"/>
                </a:solidFill>
              </a:rPr>
              <a:t>We have also identified the top 3 positive and negative themes for the hospital.</a:t>
            </a:r>
          </a:p>
          <a:p>
            <a:endParaRPr kumimoji="0" lang="en-GB" sz="1200" b="0" i="0" u="none" strike="noStrike" kern="1200" cap="none" spc="0" normalizeH="0" baseline="0" noProof="0" dirty="0">
              <a:ln>
                <a:noFill/>
              </a:ln>
              <a:solidFill>
                <a:srgbClr val="D83C8E"/>
              </a:solidFill>
              <a:effectLst/>
              <a:uLnTx/>
              <a:uFillTx/>
              <a:latin typeface="Poppins Light"/>
              <a:ea typeface="+mn-ea"/>
              <a:cs typeface="+mn-cs"/>
            </a:endParaRPr>
          </a:p>
          <a:p>
            <a:endParaRPr lang="en-GB" sz="1200" dirty="0">
              <a:solidFill>
                <a:srgbClr val="D83C8E"/>
              </a:solidFill>
              <a:latin typeface="Poppins Light"/>
            </a:endParaRPr>
          </a:p>
          <a:p>
            <a:endParaRPr kumimoji="0" lang="en-GB" sz="1200" b="0" i="0" u="none" strike="noStrike" kern="1200" cap="none" spc="0" normalizeH="0" baseline="0" noProof="0" dirty="0">
              <a:ln>
                <a:noFill/>
              </a:ln>
              <a:solidFill>
                <a:srgbClr val="D83C8E"/>
              </a:solidFill>
              <a:effectLst/>
              <a:uLnTx/>
              <a:uFillTx/>
              <a:latin typeface="Poppins Light"/>
              <a:ea typeface="+mn-ea"/>
              <a:cs typeface="+mn-cs"/>
            </a:endParaRPr>
          </a:p>
          <a:p>
            <a:endParaRPr lang="en-GB" sz="1200" dirty="0">
              <a:solidFill>
                <a:srgbClr val="D83C8E"/>
              </a:solidFill>
              <a:latin typeface="Poppins Light"/>
            </a:endParaRPr>
          </a:p>
          <a:p>
            <a:endParaRPr lang="en-GB" sz="1200" dirty="0"/>
          </a:p>
        </p:txBody>
      </p:sp>
      <p:sp>
        <p:nvSpPr>
          <p:cNvPr id="23" name="TextBox 22">
            <a:extLst>
              <a:ext uri="{FF2B5EF4-FFF2-40B4-BE49-F238E27FC236}">
                <a16:creationId xmlns:a16="http://schemas.microsoft.com/office/drawing/2014/main" id="{2EE6AB8C-3A8A-BF28-5421-8CC705280EE0}"/>
              </a:ext>
            </a:extLst>
          </p:cNvPr>
          <p:cNvSpPr txBox="1"/>
          <p:nvPr/>
        </p:nvSpPr>
        <p:spPr>
          <a:xfrm>
            <a:off x="359436" y="2906579"/>
            <a:ext cx="2875432" cy="246221"/>
          </a:xfrm>
          <a:prstGeom prst="rect">
            <a:avLst/>
          </a:prstGeom>
          <a:noFill/>
        </p:spPr>
        <p:txBody>
          <a:bodyPr wrap="square" rtlCol="0">
            <a:spAutoFit/>
          </a:bodyPr>
          <a:lstStyle/>
          <a:p>
            <a:r>
              <a:rPr lang="en-GB" sz="1000" dirty="0"/>
              <a:t>Positive                Neutral                Negative</a:t>
            </a:r>
          </a:p>
        </p:txBody>
      </p:sp>
      <p:sp>
        <p:nvSpPr>
          <p:cNvPr id="24" name="Rectangle 23">
            <a:extLst>
              <a:ext uri="{FF2B5EF4-FFF2-40B4-BE49-F238E27FC236}">
                <a16:creationId xmlns:a16="http://schemas.microsoft.com/office/drawing/2014/main" id="{8AF74746-B33C-1F9D-176C-6716EAF23662}"/>
              </a:ext>
            </a:extLst>
          </p:cNvPr>
          <p:cNvSpPr/>
          <p:nvPr/>
        </p:nvSpPr>
        <p:spPr>
          <a:xfrm>
            <a:off x="1017228" y="2984719"/>
            <a:ext cx="395548" cy="13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6AC8AADA-2D20-A8A3-6760-1F5FCB701165}"/>
              </a:ext>
            </a:extLst>
          </p:cNvPr>
          <p:cNvSpPr/>
          <p:nvPr/>
        </p:nvSpPr>
        <p:spPr>
          <a:xfrm>
            <a:off x="1988840" y="2984719"/>
            <a:ext cx="395548" cy="13788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3CD42C9-574D-9B94-883E-525349EAD681}"/>
              </a:ext>
            </a:extLst>
          </p:cNvPr>
          <p:cNvSpPr/>
          <p:nvPr/>
        </p:nvSpPr>
        <p:spPr>
          <a:xfrm>
            <a:off x="3105460" y="2984719"/>
            <a:ext cx="395548" cy="13788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00313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31430" y="787227"/>
            <a:ext cx="5976000" cy="1065956"/>
          </a:xfrm>
        </p:spPr>
        <p:txBody>
          <a:bodyPr/>
          <a:lstStyle/>
          <a:p>
            <a:r>
              <a:rPr lang="en-GB" dirty="0"/>
              <a:t>Emerging or Ongoing Issues</a:t>
            </a:r>
          </a:p>
          <a:p>
            <a:r>
              <a:rPr lang="en-GB" sz="1200" b="0" dirty="0">
                <a:solidFill>
                  <a:srgbClr val="004C6B"/>
                </a:solidFill>
              </a:rPr>
              <a:t>So that we can understand ongoing or emerging issues in the borough we compare the top positive and negative issues throughout the year. We have highlighted in dark pink or bright green any issues which have repeated in at least three financial quarters.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sp>
        <p:nvSpPr>
          <p:cNvPr id="15" name="TextBox 14">
            <a:extLst>
              <a:ext uri="{FF2B5EF4-FFF2-40B4-BE49-F238E27FC236}">
                <a16:creationId xmlns:a16="http://schemas.microsoft.com/office/drawing/2014/main" id="{C3E63679-A9C9-6013-0E53-155AC79FBA71}"/>
              </a:ext>
            </a:extLst>
          </p:cNvPr>
          <p:cNvSpPr txBox="1"/>
          <p:nvPr/>
        </p:nvSpPr>
        <p:spPr>
          <a:xfrm>
            <a:off x="330824" y="1753564"/>
            <a:ext cx="56166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9AC43A"/>
                </a:solidFill>
                <a:effectLst/>
                <a:uLnTx/>
                <a:uFillTx/>
                <a:latin typeface="Poppins Light"/>
                <a:ea typeface="+mn-ea"/>
                <a:cs typeface="+mn-cs"/>
              </a:rPr>
              <a:t>Positive </a:t>
            </a:r>
            <a:r>
              <a:rPr lang="en-GB" sz="1400" b="1" dirty="0">
                <a:solidFill>
                  <a:srgbClr val="9AC43A"/>
                </a:solidFill>
                <a:latin typeface="Poppins Light"/>
              </a:rPr>
              <a:t>Issues</a:t>
            </a:r>
            <a:endParaRPr kumimoji="0" lang="en-GB" sz="1400" b="1" i="0" u="none" strike="noStrike" kern="1200" cap="none" spc="0" normalizeH="0" baseline="0" noProof="0" dirty="0">
              <a:ln>
                <a:noFill/>
              </a:ln>
              <a:solidFill>
                <a:srgbClr val="9AC43A"/>
              </a:solidFill>
              <a:effectLst/>
              <a:uLnTx/>
              <a:uFillTx/>
              <a:latin typeface="Poppins Light"/>
              <a:ea typeface="+mn-ea"/>
              <a:cs typeface="+mn-cs"/>
            </a:endParaRPr>
          </a:p>
        </p:txBody>
      </p:sp>
      <p:sp>
        <p:nvSpPr>
          <p:cNvPr id="6" name="TextBox 5">
            <a:extLst>
              <a:ext uri="{FF2B5EF4-FFF2-40B4-BE49-F238E27FC236}">
                <a16:creationId xmlns:a16="http://schemas.microsoft.com/office/drawing/2014/main" id="{42A5700F-CC04-AA82-EA19-AC5EF5154662}"/>
              </a:ext>
            </a:extLst>
          </p:cNvPr>
          <p:cNvSpPr txBox="1"/>
          <p:nvPr/>
        </p:nvSpPr>
        <p:spPr>
          <a:xfrm>
            <a:off x="304878" y="5334929"/>
            <a:ext cx="56166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C6B"/>
                </a:solidFill>
                <a:effectLst/>
                <a:uLnTx/>
                <a:uFillTx/>
                <a:latin typeface="Poppins Light"/>
                <a:ea typeface="+mn-ea"/>
                <a:cs typeface="+mn-cs"/>
              </a:rPr>
              <a:t>Negative issues</a:t>
            </a:r>
          </a:p>
        </p:txBody>
      </p:sp>
      <p:graphicFrame>
        <p:nvGraphicFramePr>
          <p:cNvPr id="7" name="Table 7">
            <a:extLst>
              <a:ext uri="{FF2B5EF4-FFF2-40B4-BE49-F238E27FC236}">
                <a16:creationId xmlns:a16="http://schemas.microsoft.com/office/drawing/2014/main" id="{656D0915-0196-66D0-9464-44333F162F7E}"/>
              </a:ext>
            </a:extLst>
          </p:cNvPr>
          <p:cNvGraphicFramePr>
            <a:graphicFrameLocks noGrp="1"/>
          </p:cNvGraphicFramePr>
          <p:nvPr>
            <p:extLst>
              <p:ext uri="{D42A27DB-BD31-4B8C-83A1-F6EECF244321}">
                <p14:modId xmlns:p14="http://schemas.microsoft.com/office/powerpoint/2010/main" val="662517838"/>
              </p:ext>
            </p:extLst>
          </p:nvPr>
        </p:nvGraphicFramePr>
        <p:xfrm>
          <a:off x="431430" y="2118756"/>
          <a:ext cx="1485402" cy="3051250"/>
        </p:xfrm>
        <a:graphic>
          <a:graphicData uri="http://schemas.openxmlformats.org/drawingml/2006/table">
            <a:tbl>
              <a:tblPr firstRow="1" bandRow="1">
                <a:tableStyleId>{21E4AEA4-8DFA-4A89-87EB-49C32662AFE0}</a:tableStyleId>
              </a:tblPr>
              <a:tblGrid>
                <a:gridCol w="1485402">
                  <a:extLst>
                    <a:ext uri="{9D8B030D-6E8A-4147-A177-3AD203B41FA5}">
                      <a16:colId xmlns:a16="http://schemas.microsoft.com/office/drawing/2014/main" val="684232445"/>
                    </a:ext>
                  </a:extLst>
                </a:gridCol>
              </a:tblGrid>
              <a:tr h="284340">
                <a:tc>
                  <a:txBody>
                    <a:bodyPr/>
                    <a:lstStyle/>
                    <a:p>
                      <a:r>
                        <a:rPr lang="en-GB" sz="1600" dirty="0"/>
                        <a:t>Q1</a:t>
                      </a:r>
                    </a:p>
                  </a:txBody>
                  <a:tcPr/>
                </a:tc>
                <a:extLst>
                  <a:ext uri="{0D108BD9-81ED-4DB2-BD59-A6C34878D82A}">
                    <a16:rowId xmlns:a16="http://schemas.microsoft.com/office/drawing/2014/main" val="1707448330"/>
                  </a:ext>
                </a:extLst>
              </a:tr>
              <a:tr h="280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Staff attitudes</a:t>
                      </a:r>
                    </a:p>
                  </a:txBody>
                  <a:tcPr/>
                </a:tc>
                <a:extLst>
                  <a:ext uri="{0D108BD9-81ED-4DB2-BD59-A6C34878D82A}">
                    <a16:rowId xmlns:a16="http://schemas.microsoft.com/office/drawing/2014/main" val="717482471"/>
                  </a:ext>
                </a:extLst>
              </a:tr>
              <a:tr h="280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Appointment availability</a:t>
                      </a:r>
                    </a:p>
                  </a:txBody>
                  <a:tcPr/>
                </a:tc>
                <a:extLst>
                  <a:ext uri="{0D108BD9-81ED-4DB2-BD59-A6C34878D82A}">
                    <a16:rowId xmlns:a16="http://schemas.microsoft.com/office/drawing/2014/main" val="4151436546"/>
                  </a:ext>
                </a:extLst>
              </a:tr>
              <a:tr h="387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Getting through on the telephone</a:t>
                      </a:r>
                    </a:p>
                  </a:txBody>
                  <a:tcPr/>
                </a:tc>
                <a:extLst>
                  <a:ext uri="{0D108BD9-81ED-4DB2-BD59-A6C34878D82A}">
                    <a16:rowId xmlns:a16="http://schemas.microsoft.com/office/drawing/2014/main" val="702797599"/>
                  </a:ext>
                </a:extLst>
              </a:tr>
              <a:tr h="697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Communication between services</a:t>
                      </a:r>
                    </a:p>
                  </a:txBody>
                  <a:tcPr/>
                </a:tc>
                <a:extLst>
                  <a:ext uri="{0D108BD9-81ED-4DB2-BD59-A6C34878D82A}">
                    <a16:rowId xmlns:a16="http://schemas.microsoft.com/office/drawing/2014/main" val="4119700218"/>
                  </a:ext>
                </a:extLst>
              </a:tr>
              <a:tr h="542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Waiting times (Punctuality and queueing on arrival)</a:t>
                      </a:r>
                    </a:p>
                  </a:txBody>
                  <a:tcPr/>
                </a:tc>
                <a:extLst>
                  <a:ext uri="{0D108BD9-81ED-4DB2-BD59-A6C34878D82A}">
                    <a16:rowId xmlns:a16="http://schemas.microsoft.com/office/drawing/2014/main" val="2073207845"/>
                  </a:ext>
                </a:extLst>
              </a:tr>
            </a:tbl>
          </a:graphicData>
        </a:graphic>
      </p:graphicFrame>
      <p:graphicFrame>
        <p:nvGraphicFramePr>
          <p:cNvPr id="12" name="Table 7">
            <a:extLst>
              <a:ext uri="{FF2B5EF4-FFF2-40B4-BE49-F238E27FC236}">
                <a16:creationId xmlns:a16="http://schemas.microsoft.com/office/drawing/2014/main" id="{067826FB-3E0D-1941-F032-E4FCD1E69F14}"/>
              </a:ext>
            </a:extLst>
          </p:cNvPr>
          <p:cNvGraphicFramePr>
            <a:graphicFrameLocks noGrp="1"/>
          </p:cNvGraphicFramePr>
          <p:nvPr>
            <p:extLst>
              <p:ext uri="{D42A27DB-BD31-4B8C-83A1-F6EECF244321}">
                <p14:modId xmlns:p14="http://schemas.microsoft.com/office/powerpoint/2010/main" val="25734024"/>
              </p:ext>
            </p:extLst>
          </p:nvPr>
        </p:nvGraphicFramePr>
        <p:xfrm>
          <a:off x="2042037" y="2118756"/>
          <a:ext cx="1509072" cy="2936240"/>
        </p:xfrm>
        <a:graphic>
          <a:graphicData uri="http://schemas.openxmlformats.org/drawingml/2006/table">
            <a:tbl>
              <a:tblPr firstRow="1" bandRow="1">
                <a:tableStyleId>{21E4AEA4-8DFA-4A89-87EB-49C32662AFE0}</a:tableStyleId>
              </a:tblPr>
              <a:tblGrid>
                <a:gridCol w="1509072">
                  <a:extLst>
                    <a:ext uri="{9D8B030D-6E8A-4147-A177-3AD203B41FA5}">
                      <a16:colId xmlns:a16="http://schemas.microsoft.com/office/drawing/2014/main" val="684232445"/>
                    </a:ext>
                  </a:extLst>
                </a:gridCol>
              </a:tblGrid>
              <a:tr h="370840">
                <a:tc>
                  <a:txBody>
                    <a:bodyPr/>
                    <a:lstStyle/>
                    <a:p>
                      <a:r>
                        <a:rPr lang="en-GB" sz="1600" dirty="0"/>
                        <a:t>Q2</a:t>
                      </a:r>
                    </a:p>
                  </a:txBody>
                  <a:tcPr/>
                </a:tc>
                <a:extLst>
                  <a:ext uri="{0D108BD9-81ED-4DB2-BD59-A6C34878D82A}">
                    <a16:rowId xmlns:a16="http://schemas.microsoft.com/office/drawing/2014/main" val="1707448330"/>
                  </a:ext>
                </a:extLst>
              </a:tr>
              <a:tr h="370840">
                <a:tc>
                  <a:txBody>
                    <a:bodyPr/>
                    <a:lstStyle/>
                    <a:p>
                      <a:r>
                        <a:rPr lang="en-GB" sz="1200" b="0" dirty="0"/>
                        <a:t>Staff attitudes</a:t>
                      </a:r>
                    </a:p>
                  </a:txBody>
                  <a:tcPr/>
                </a:tc>
                <a:extLst>
                  <a:ext uri="{0D108BD9-81ED-4DB2-BD59-A6C34878D82A}">
                    <a16:rowId xmlns:a16="http://schemas.microsoft.com/office/drawing/2014/main" val="717482471"/>
                  </a:ext>
                </a:extLst>
              </a:tr>
              <a:tr h="370840">
                <a:tc>
                  <a:txBody>
                    <a:bodyPr/>
                    <a:lstStyle/>
                    <a:p>
                      <a:r>
                        <a:rPr lang="en-GB" sz="1200" b="0" dirty="0"/>
                        <a:t>Quality of treatment</a:t>
                      </a:r>
                    </a:p>
                  </a:txBody>
                  <a:tcPr/>
                </a:tc>
                <a:extLst>
                  <a:ext uri="{0D108BD9-81ED-4DB2-BD59-A6C34878D82A}">
                    <a16:rowId xmlns:a16="http://schemas.microsoft.com/office/drawing/2014/main" val="4151436546"/>
                  </a:ext>
                </a:extLst>
              </a:tr>
              <a:tr h="370840">
                <a:tc>
                  <a:txBody>
                    <a:bodyPr/>
                    <a:lstStyle/>
                    <a:p>
                      <a:r>
                        <a:rPr lang="en-GB" sz="1200" dirty="0"/>
                        <a:t>Appointment availability</a:t>
                      </a:r>
                    </a:p>
                  </a:txBody>
                  <a:tcPr/>
                </a:tc>
                <a:extLst>
                  <a:ext uri="{0D108BD9-81ED-4DB2-BD59-A6C34878D82A}">
                    <a16:rowId xmlns:a16="http://schemas.microsoft.com/office/drawing/2014/main" val="702797599"/>
                  </a:ext>
                </a:extLst>
              </a:tr>
              <a:tr h="370840">
                <a:tc>
                  <a:txBody>
                    <a:bodyPr/>
                    <a:lstStyle/>
                    <a:p>
                      <a:r>
                        <a:rPr lang="en-GB" sz="1200" dirty="0"/>
                        <a:t>Waiting times (Punctuality and queueing on arrival)</a:t>
                      </a:r>
                    </a:p>
                  </a:txBody>
                  <a:tcPr/>
                </a:tc>
                <a:extLst>
                  <a:ext uri="{0D108BD9-81ED-4DB2-BD59-A6C34878D82A}">
                    <a16:rowId xmlns:a16="http://schemas.microsoft.com/office/drawing/2014/main" val="4119700218"/>
                  </a:ext>
                </a:extLst>
              </a:tr>
              <a:tr h="370840">
                <a:tc>
                  <a:txBody>
                    <a:bodyPr/>
                    <a:lstStyle/>
                    <a:p>
                      <a:r>
                        <a:rPr lang="en-GB" sz="1200" dirty="0"/>
                        <a:t>Communication between services</a:t>
                      </a:r>
                    </a:p>
                  </a:txBody>
                  <a:tcPr/>
                </a:tc>
                <a:extLst>
                  <a:ext uri="{0D108BD9-81ED-4DB2-BD59-A6C34878D82A}">
                    <a16:rowId xmlns:a16="http://schemas.microsoft.com/office/drawing/2014/main" val="2073207845"/>
                  </a:ext>
                </a:extLst>
              </a:tr>
            </a:tbl>
          </a:graphicData>
        </a:graphic>
      </p:graphicFrame>
      <p:graphicFrame>
        <p:nvGraphicFramePr>
          <p:cNvPr id="13" name="Table 7">
            <a:extLst>
              <a:ext uri="{FF2B5EF4-FFF2-40B4-BE49-F238E27FC236}">
                <a16:creationId xmlns:a16="http://schemas.microsoft.com/office/drawing/2014/main" id="{046EDBB6-7D6A-CB2C-B29B-2A34D19A2C36}"/>
              </a:ext>
            </a:extLst>
          </p:cNvPr>
          <p:cNvGraphicFramePr>
            <a:graphicFrameLocks noGrp="1"/>
          </p:cNvGraphicFramePr>
          <p:nvPr>
            <p:extLst>
              <p:ext uri="{D42A27DB-BD31-4B8C-83A1-F6EECF244321}">
                <p14:modId xmlns:p14="http://schemas.microsoft.com/office/powerpoint/2010/main" val="3400614239"/>
              </p:ext>
            </p:extLst>
          </p:nvPr>
        </p:nvGraphicFramePr>
        <p:xfrm>
          <a:off x="3748323" y="2121460"/>
          <a:ext cx="1413393" cy="222504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370840">
                <a:tc>
                  <a:txBody>
                    <a:bodyPr/>
                    <a:lstStyle/>
                    <a:p>
                      <a:r>
                        <a:rPr lang="en-GB" sz="1600" dirty="0"/>
                        <a:t>Q3</a:t>
                      </a:r>
                    </a:p>
                  </a:txBody>
                  <a:tcPr/>
                </a:tc>
                <a:extLst>
                  <a:ext uri="{0D108BD9-81ED-4DB2-BD59-A6C34878D82A}">
                    <a16:rowId xmlns:a16="http://schemas.microsoft.com/office/drawing/2014/main" val="1707448330"/>
                  </a:ext>
                </a:extLst>
              </a:tr>
              <a:tr h="370840">
                <a:tc>
                  <a:txBody>
                    <a:bodyPr/>
                    <a:lstStyle/>
                    <a:p>
                      <a:endParaRPr lang="en-GB" sz="1200" b="0" dirty="0"/>
                    </a:p>
                  </a:txBody>
                  <a:tcPr/>
                </a:tc>
                <a:extLst>
                  <a:ext uri="{0D108BD9-81ED-4DB2-BD59-A6C34878D82A}">
                    <a16:rowId xmlns:a16="http://schemas.microsoft.com/office/drawing/2014/main" val="717482471"/>
                  </a:ext>
                </a:extLst>
              </a:tr>
              <a:tr h="370840">
                <a:tc>
                  <a:txBody>
                    <a:bodyPr/>
                    <a:lstStyle/>
                    <a:p>
                      <a:endParaRPr lang="en-GB" sz="1200" b="0" dirty="0"/>
                    </a:p>
                  </a:txBody>
                  <a:tcPr/>
                </a:tc>
                <a:extLst>
                  <a:ext uri="{0D108BD9-81ED-4DB2-BD59-A6C34878D82A}">
                    <a16:rowId xmlns:a16="http://schemas.microsoft.com/office/drawing/2014/main" val="4151436546"/>
                  </a:ext>
                </a:extLst>
              </a:tr>
              <a:tr h="370840">
                <a:tc>
                  <a:txBody>
                    <a:bodyPr/>
                    <a:lstStyle/>
                    <a:p>
                      <a:endParaRPr lang="en-GB" sz="1200" dirty="0"/>
                    </a:p>
                  </a:txBody>
                  <a:tcPr/>
                </a:tc>
                <a:extLst>
                  <a:ext uri="{0D108BD9-81ED-4DB2-BD59-A6C34878D82A}">
                    <a16:rowId xmlns:a16="http://schemas.microsoft.com/office/drawing/2014/main" val="702797599"/>
                  </a:ext>
                </a:extLst>
              </a:tr>
              <a:tr h="370840">
                <a:tc>
                  <a:txBody>
                    <a:bodyPr/>
                    <a:lstStyle/>
                    <a:p>
                      <a:endParaRPr lang="en-GB" sz="1200" dirty="0"/>
                    </a:p>
                  </a:txBody>
                  <a:tcPr/>
                </a:tc>
                <a:extLst>
                  <a:ext uri="{0D108BD9-81ED-4DB2-BD59-A6C34878D82A}">
                    <a16:rowId xmlns:a16="http://schemas.microsoft.com/office/drawing/2014/main" val="4119700218"/>
                  </a:ext>
                </a:extLst>
              </a:tr>
              <a:tr h="370840">
                <a:tc>
                  <a:txBody>
                    <a:bodyPr/>
                    <a:lstStyle/>
                    <a:p>
                      <a:endParaRPr lang="en-GB" sz="1200" dirty="0"/>
                    </a:p>
                  </a:txBody>
                  <a:tcPr/>
                </a:tc>
                <a:extLst>
                  <a:ext uri="{0D108BD9-81ED-4DB2-BD59-A6C34878D82A}">
                    <a16:rowId xmlns:a16="http://schemas.microsoft.com/office/drawing/2014/main" val="2073207845"/>
                  </a:ext>
                </a:extLst>
              </a:tr>
            </a:tbl>
          </a:graphicData>
        </a:graphic>
      </p:graphicFrame>
      <p:graphicFrame>
        <p:nvGraphicFramePr>
          <p:cNvPr id="14" name="Table 7">
            <a:extLst>
              <a:ext uri="{FF2B5EF4-FFF2-40B4-BE49-F238E27FC236}">
                <a16:creationId xmlns:a16="http://schemas.microsoft.com/office/drawing/2014/main" id="{2429C779-92A2-93E6-52BF-5D1AF02D01E7}"/>
              </a:ext>
            </a:extLst>
          </p:cNvPr>
          <p:cNvGraphicFramePr>
            <a:graphicFrameLocks noGrp="1"/>
          </p:cNvGraphicFramePr>
          <p:nvPr>
            <p:extLst>
              <p:ext uri="{D42A27DB-BD31-4B8C-83A1-F6EECF244321}">
                <p14:modId xmlns:p14="http://schemas.microsoft.com/office/powerpoint/2010/main" val="4078525505"/>
              </p:ext>
            </p:extLst>
          </p:nvPr>
        </p:nvGraphicFramePr>
        <p:xfrm>
          <a:off x="5358930" y="2143046"/>
          <a:ext cx="1413393" cy="222504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370840">
                <a:tc>
                  <a:txBody>
                    <a:bodyPr/>
                    <a:lstStyle/>
                    <a:p>
                      <a:r>
                        <a:rPr lang="en-GB" sz="1600" dirty="0"/>
                        <a:t>Q4</a:t>
                      </a:r>
                    </a:p>
                  </a:txBody>
                  <a:tcPr/>
                </a:tc>
                <a:extLst>
                  <a:ext uri="{0D108BD9-81ED-4DB2-BD59-A6C34878D82A}">
                    <a16:rowId xmlns:a16="http://schemas.microsoft.com/office/drawing/2014/main" val="1707448330"/>
                  </a:ext>
                </a:extLst>
              </a:tr>
              <a:tr h="370840">
                <a:tc>
                  <a:txBody>
                    <a:bodyPr/>
                    <a:lstStyle/>
                    <a:p>
                      <a:endParaRPr lang="en-GB" sz="1200" b="0" dirty="0"/>
                    </a:p>
                  </a:txBody>
                  <a:tcPr/>
                </a:tc>
                <a:extLst>
                  <a:ext uri="{0D108BD9-81ED-4DB2-BD59-A6C34878D82A}">
                    <a16:rowId xmlns:a16="http://schemas.microsoft.com/office/drawing/2014/main" val="717482471"/>
                  </a:ext>
                </a:extLst>
              </a:tr>
              <a:tr h="370840">
                <a:tc>
                  <a:txBody>
                    <a:bodyPr/>
                    <a:lstStyle/>
                    <a:p>
                      <a:endParaRPr lang="en-GB" sz="1200" b="0" dirty="0"/>
                    </a:p>
                  </a:txBody>
                  <a:tcPr/>
                </a:tc>
                <a:extLst>
                  <a:ext uri="{0D108BD9-81ED-4DB2-BD59-A6C34878D82A}">
                    <a16:rowId xmlns:a16="http://schemas.microsoft.com/office/drawing/2014/main" val="4151436546"/>
                  </a:ext>
                </a:extLst>
              </a:tr>
              <a:tr h="370840">
                <a:tc>
                  <a:txBody>
                    <a:bodyPr/>
                    <a:lstStyle/>
                    <a:p>
                      <a:endParaRPr lang="en-GB" sz="1200" dirty="0"/>
                    </a:p>
                  </a:txBody>
                  <a:tcPr/>
                </a:tc>
                <a:extLst>
                  <a:ext uri="{0D108BD9-81ED-4DB2-BD59-A6C34878D82A}">
                    <a16:rowId xmlns:a16="http://schemas.microsoft.com/office/drawing/2014/main" val="702797599"/>
                  </a:ext>
                </a:extLst>
              </a:tr>
              <a:tr h="370840">
                <a:tc>
                  <a:txBody>
                    <a:bodyPr/>
                    <a:lstStyle/>
                    <a:p>
                      <a:endParaRPr lang="en-GB" sz="1200" dirty="0"/>
                    </a:p>
                  </a:txBody>
                  <a:tcPr/>
                </a:tc>
                <a:extLst>
                  <a:ext uri="{0D108BD9-81ED-4DB2-BD59-A6C34878D82A}">
                    <a16:rowId xmlns:a16="http://schemas.microsoft.com/office/drawing/2014/main" val="4119700218"/>
                  </a:ext>
                </a:extLst>
              </a:tr>
              <a:tr h="370840">
                <a:tc>
                  <a:txBody>
                    <a:bodyPr/>
                    <a:lstStyle/>
                    <a:p>
                      <a:endParaRPr lang="en-GB" sz="1200" dirty="0"/>
                    </a:p>
                  </a:txBody>
                  <a:tcPr/>
                </a:tc>
                <a:extLst>
                  <a:ext uri="{0D108BD9-81ED-4DB2-BD59-A6C34878D82A}">
                    <a16:rowId xmlns:a16="http://schemas.microsoft.com/office/drawing/2014/main" val="2073207845"/>
                  </a:ext>
                </a:extLst>
              </a:tr>
            </a:tbl>
          </a:graphicData>
        </a:graphic>
      </p:graphicFrame>
      <p:graphicFrame>
        <p:nvGraphicFramePr>
          <p:cNvPr id="16" name="Table 7">
            <a:extLst>
              <a:ext uri="{FF2B5EF4-FFF2-40B4-BE49-F238E27FC236}">
                <a16:creationId xmlns:a16="http://schemas.microsoft.com/office/drawing/2014/main" id="{978DE327-43B7-1BB5-D626-499CFA3B3C16}"/>
              </a:ext>
            </a:extLst>
          </p:cNvPr>
          <p:cNvGraphicFramePr>
            <a:graphicFrameLocks noGrp="1"/>
          </p:cNvGraphicFramePr>
          <p:nvPr>
            <p:extLst>
              <p:ext uri="{D42A27DB-BD31-4B8C-83A1-F6EECF244321}">
                <p14:modId xmlns:p14="http://schemas.microsoft.com/office/powerpoint/2010/main" val="3669226761"/>
              </p:ext>
            </p:extLst>
          </p:nvPr>
        </p:nvGraphicFramePr>
        <p:xfrm>
          <a:off x="441392" y="5683448"/>
          <a:ext cx="1475440" cy="3302000"/>
        </p:xfrm>
        <a:graphic>
          <a:graphicData uri="http://schemas.openxmlformats.org/drawingml/2006/table">
            <a:tbl>
              <a:tblPr firstRow="1" bandRow="1">
                <a:tableStyleId>{5C22544A-7EE6-4342-B048-85BDC9FD1C3A}</a:tableStyleId>
              </a:tblPr>
              <a:tblGrid>
                <a:gridCol w="1475440">
                  <a:extLst>
                    <a:ext uri="{9D8B030D-6E8A-4147-A177-3AD203B41FA5}">
                      <a16:colId xmlns:a16="http://schemas.microsoft.com/office/drawing/2014/main" val="684232445"/>
                    </a:ext>
                  </a:extLst>
                </a:gridCol>
              </a:tblGrid>
              <a:tr h="370840">
                <a:tc>
                  <a:txBody>
                    <a:bodyPr/>
                    <a:lstStyle/>
                    <a:p>
                      <a:r>
                        <a:rPr lang="en-GB" sz="1600" dirty="0"/>
                        <a:t>Q1</a:t>
                      </a:r>
                    </a:p>
                  </a:txBody>
                  <a:tcPr/>
                </a:tc>
                <a:extLst>
                  <a:ext uri="{0D108BD9-81ED-4DB2-BD59-A6C34878D82A}">
                    <a16:rowId xmlns:a16="http://schemas.microsoft.com/office/drawing/2014/main" val="17074483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Waiting times (Punctuality and queueing on arrival)</a:t>
                      </a:r>
                    </a:p>
                  </a:txBody>
                  <a:tcPr/>
                </a:tc>
                <a:extLst>
                  <a:ext uri="{0D108BD9-81ED-4DB2-BD59-A6C34878D82A}">
                    <a16:rowId xmlns:a16="http://schemas.microsoft.com/office/drawing/2014/main" val="71748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Getting through on the telephone</a:t>
                      </a:r>
                    </a:p>
                  </a:txBody>
                  <a:tcPr/>
                </a:tc>
                <a:extLst>
                  <a:ext uri="{0D108BD9-81ED-4DB2-BD59-A6C34878D82A}">
                    <a16:rowId xmlns:a16="http://schemas.microsoft.com/office/drawing/2014/main" val="41514365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Appointment availability</a:t>
                      </a:r>
                    </a:p>
                  </a:txBody>
                  <a:tcPr/>
                </a:tc>
                <a:extLst>
                  <a:ext uri="{0D108BD9-81ED-4DB2-BD59-A6C34878D82A}">
                    <a16:rowId xmlns:a16="http://schemas.microsoft.com/office/drawing/2014/main" val="7027975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Communication between services</a:t>
                      </a:r>
                    </a:p>
                  </a:txBody>
                  <a:tcPr/>
                </a:tc>
                <a:extLst>
                  <a:ext uri="{0D108BD9-81ED-4DB2-BD59-A6C34878D82A}">
                    <a16:rowId xmlns:a16="http://schemas.microsoft.com/office/drawing/2014/main" val="41197002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Staff attitudes</a:t>
                      </a:r>
                    </a:p>
                  </a:txBody>
                  <a:tcPr/>
                </a:tc>
                <a:extLst>
                  <a:ext uri="{0D108BD9-81ED-4DB2-BD59-A6C34878D82A}">
                    <a16:rowId xmlns:a16="http://schemas.microsoft.com/office/drawing/2014/main" val="2073207845"/>
                  </a:ext>
                </a:extLst>
              </a:tr>
            </a:tbl>
          </a:graphicData>
        </a:graphic>
      </p:graphicFrame>
      <p:graphicFrame>
        <p:nvGraphicFramePr>
          <p:cNvPr id="17" name="Table 7">
            <a:extLst>
              <a:ext uri="{FF2B5EF4-FFF2-40B4-BE49-F238E27FC236}">
                <a16:creationId xmlns:a16="http://schemas.microsoft.com/office/drawing/2014/main" id="{2EDE9BB7-7A78-30C4-A3BC-337314005E04}"/>
              </a:ext>
            </a:extLst>
          </p:cNvPr>
          <p:cNvGraphicFramePr>
            <a:graphicFrameLocks noGrp="1"/>
          </p:cNvGraphicFramePr>
          <p:nvPr>
            <p:extLst>
              <p:ext uri="{D42A27DB-BD31-4B8C-83A1-F6EECF244321}">
                <p14:modId xmlns:p14="http://schemas.microsoft.com/office/powerpoint/2010/main" val="2011332249"/>
              </p:ext>
            </p:extLst>
          </p:nvPr>
        </p:nvGraphicFramePr>
        <p:xfrm>
          <a:off x="2051998" y="5714348"/>
          <a:ext cx="1499111" cy="3119120"/>
        </p:xfrm>
        <a:graphic>
          <a:graphicData uri="http://schemas.openxmlformats.org/drawingml/2006/table">
            <a:tbl>
              <a:tblPr firstRow="1" bandRow="1">
                <a:tableStyleId>{5C22544A-7EE6-4342-B048-85BDC9FD1C3A}</a:tableStyleId>
              </a:tblPr>
              <a:tblGrid>
                <a:gridCol w="1499111">
                  <a:extLst>
                    <a:ext uri="{9D8B030D-6E8A-4147-A177-3AD203B41FA5}">
                      <a16:colId xmlns:a16="http://schemas.microsoft.com/office/drawing/2014/main" val="684232445"/>
                    </a:ext>
                  </a:extLst>
                </a:gridCol>
              </a:tblGrid>
              <a:tr h="370840">
                <a:tc>
                  <a:txBody>
                    <a:bodyPr/>
                    <a:lstStyle/>
                    <a:p>
                      <a:r>
                        <a:rPr lang="en-GB" sz="1600" dirty="0"/>
                        <a:t>Q2</a:t>
                      </a:r>
                    </a:p>
                  </a:txBody>
                  <a:tcPr/>
                </a:tc>
                <a:extLst>
                  <a:ext uri="{0D108BD9-81ED-4DB2-BD59-A6C34878D82A}">
                    <a16:rowId xmlns:a16="http://schemas.microsoft.com/office/drawing/2014/main" val="17074483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Waiting times (Punctuality and queueing on arrival)</a:t>
                      </a:r>
                    </a:p>
                  </a:txBody>
                  <a:tcPr/>
                </a:tc>
                <a:extLst>
                  <a:ext uri="{0D108BD9-81ED-4DB2-BD59-A6C34878D82A}">
                    <a16:rowId xmlns:a16="http://schemas.microsoft.com/office/drawing/2014/main" val="71748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Getting through on the telephone</a:t>
                      </a:r>
                    </a:p>
                  </a:txBody>
                  <a:tcPr/>
                </a:tc>
                <a:extLst>
                  <a:ext uri="{0D108BD9-81ED-4DB2-BD59-A6C34878D82A}">
                    <a16:rowId xmlns:a16="http://schemas.microsoft.com/office/drawing/2014/main" val="4151436546"/>
                  </a:ext>
                </a:extLst>
              </a:tr>
              <a:tr h="370840">
                <a:tc>
                  <a:txBody>
                    <a:bodyPr/>
                    <a:lstStyle/>
                    <a:p>
                      <a:r>
                        <a:rPr lang="en-GB" sz="1200" dirty="0"/>
                        <a:t>Appointment availability</a:t>
                      </a:r>
                    </a:p>
                  </a:txBody>
                  <a:tcPr/>
                </a:tc>
                <a:extLst>
                  <a:ext uri="{0D108BD9-81ED-4DB2-BD59-A6C34878D82A}">
                    <a16:rowId xmlns:a16="http://schemas.microsoft.com/office/drawing/2014/main" val="702797599"/>
                  </a:ext>
                </a:extLst>
              </a:tr>
              <a:tr h="370840">
                <a:tc>
                  <a:txBody>
                    <a:bodyPr/>
                    <a:lstStyle/>
                    <a:p>
                      <a:r>
                        <a:rPr lang="en-GB" sz="1200" b="0" dirty="0"/>
                        <a:t>Communication between services</a:t>
                      </a:r>
                    </a:p>
                  </a:txBody>
                  <a:tcPr/>
                </a:tc>
                <a:extLst>
                  <a:ext uri="{0D108BD9-81ED-4DB2-BD59-A6C34878D82A}">
                    <a16:rowId xmlns:a16="http://schemas.microsoft.com/office/drawing/2014/main" val="4119700218"/>
                  </a:ext>
                </a:extLst>
              </a:tr>
              <a:tr h="370840">
                <a:tc>
                  <a:txBody>
                    <a:bodyPr/>
                    <a:lstStyle/>
                    <a:p>
                      <a:r>
                        <a:rPr lang="en-GB" sz="1200" dirty="0"/>
                        <a:t>Cancellations</a:t>
                      </a:r>
                    </a:p>
                  </a:txBody>
                  <a:tcPr/>
                </a:tc>
                <a:extLst>
                  <a:ext uri="{0D108BD9-81ED-4DB2-BD59-A6C34878D82A}">
                    <a16:rowId xmlns:a16="http://schemas.microsoft.com/office/drawing/2014/main" val="2073207845"/>
                  </a:ext>
                </a:extLst>
              </a:tr>
            </a:tbl>
          </a:graphicData>
        </a:graphic>
      </p:graphicFrame>
      <p:graphicFrame>
        <p:nvGraphicFramePr>
          <p:cNvPr id="18" name="Table 7">
            <a:extLst>
              <a:ext uri="{FF2B5EF4-FFF2-40B4-BE49-F238E27FC236}">
                <a16:creationId xmlns:a16="http://schemas.microsoft.com/office/drawing/2014/main" id="{D6D8D98A-E1D5-82BE-E0B0-9B704498720C}"/>
              </a:ext>
            </a:extLst>
          </p:cNvPr>
          <p:cNvGraphicFramePr>
            <a:graphicFrameLocks noGrp="1"/>
          </p:cNvGraphicFramePr>
          <p:nvPr>
            <p:extLst>
              <p:ext uri="{D42A27DB-BD31-4B8C-83A1-F6EECF244321}">
                <p14:modId xmlns:p14="http://schemas.microsoft.com/office/powerpoint/2010/main" val="1520758961"/>
              </p:ext>
            </p:extLst>
          </p:nvPr>
        </p:nvGraphicFramePr>
        <p:xfrm>
          <a:off x="3721557" y="5717418"/>
          <a:ext cx="1413393" cy="2225040"/>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370840">
                <a:tc>
                  <a:txBody>
                    <a:bodyPr/>
                    <a:lstStyle/>
                    <a:p>
                      <a:r>
                        <a:rPr lang="en-GB" sz="1600" dirty="0"/>
                        <a:t>Q3</a:t>
                      </a:r>
                    </a:p>
                  </a:txBody>
                  <a:tcPr/>
                </a:tc>
                <a:extLst>
                  <a:ext uri="{0D108BD9-81ED-4DB2-BD59-A6C34878D82A}">
                    <a16:rowId xmlns:a16="http://schemas.microsoft.com/office/drawing/2014/main" val="1707448330"/>
                  </a:ext>
                </a:extLst>
              </a:tr>
              <a:tr h="370840">
                <a:tc>
                  <a:txBody>
                    <a:bodyPr/>
                    <a:lstStyle/>
                    <a:p>
                      <a:endParaRPr lang="en-GB" sz="1200" dirty="0"/>
                    </a:p>
                  </a:txBody>
                  <a:tcPr/>
                </a:tc>
                <a:extLst>
                  <a:ext uri="{0D108BD9-81ED-4DB2-BD59-A6C34878D82A}">
                    <a16:rowId xmlns:a16="http://schemas.microsoft.com/office/drawing/2014/main" val="717482471"/>
                  </a:ext>
                </a:extLst>
              </a:tr>
              <a:tr h="370840">
                <a:tc>
                  <a:txBody>
                    <a:bodyPr/>
                    <a:lstStyle/>
                    <a:p>
                      <a:endParaRPr lang="en-GB" sz="1200" dirty="0"/>
                    </a:p>
                  </a:txBody>
                  <a:tcPr/>
                </a:tc>
                <a:extLst>
                  <a:ext uri="{0D108BD9-81ED-4DB2-BD59-A6C34878D82A}">
                    <a16:rowId xmlns:a16="http://schemas.microsoft.com/office/drawing/2014/main" val="4151436546"/>
                  </a:ext>
                </a:extLst>
              </a:tr>
              <a:tr h="370840">
                <a:tc>
                  <a:txBody>
                    <a:bodyPr/>
                    <a:lstStyle/>
                    <a:p>
                      <a:endParaRPr lang="en-GB" sz="1200" b="0" dirty="0"/>
                    </a:p>
                  </a:txBody>
                  <a:tcPr/>
                </a:tc>
                <a:extLst>
                  <a:ext uri="{0D108BD9-81ED-4DB2-BD59-A6C34878D82A}">
                    <a16:rowId xmlns:a16="http://schemas.microsoft.com/office/drawing/2014/main" val="702797599"/>
                  </a:ext>
                </a:extLst>
              </a:tr>
              <a:tr h="370840">
                <a:tc>
                  <a:txBody>
                    <a:bodyPr/>
                    <a:lstStyle/>
                    <a:p>
                      <a:endParaRPr lang="en-GB" sz="1200" dirty="0"/>
                    </a:p>
                  </a:txBody>
                  <a:tcPr/>
                </a:tc>
                <a:extLst>
                  <a:ext uri="{0D108BD9-81ED-4DB2-BD59-A6C34878D82A}">
                    <a16:rowId xmlns:a16="http://schemas.microsoft.com/office/drawing/2014/main" val="4119700218"/>
                  </a:ext>
                </a:extLst>
              </a:tr>
              <a:tr h="370840">
                <a:tc>
                  <a:txBody>
                    <a:bodyPr/>
                    <a:lstStyle/>
                    <a:p>
                      <a:endParaRPr lang="en-GB" sz="1200" b="0" dirty="0"/>
                    </a:p>
                  </a:txBody>
                  <a:tcPr/>
                </a:tc>
                <a:extLst>
                  <a:ext uri="{0D108BD9-81ED-4DB2-BD59-A6C34878D82A}">
                    <a16:rowId xmlns:a16="http://schemas.microsoft.com/office/drawing/2014/main" val="2073207845"/>
                  </a:ext>
                </a:extLst>
              </a:tr>
            </a:tbl>
          </a:graphicData>
        </a:graphic>
      </p:graphicFrame>
      <p:graphicFrame>
        <p:nvGraphicFramePr>
          <p:cNvPr id="19" name="Table 7">
            <a:extLst>
              <a:ext uri="{FF2B5EF4-FFF2-40B4-BE49-F238E27FC236}">
                <a16:creationId xmlns:a16="http://schemas.microsoft.com/office/drawing/2014/main" id="{ECE753BD-B20E-FF6A-5731-1D91D83DC963}"/>
              </a:ext>
            </a:extLst>
          </p:cNvPr>
          <p:cNvGraphicFramePr>
            <a:graphicFrameLocks noGrp="1"/>
          </p:cNvGraphicFramePr>
          <p:nvPr>
            <p:extLst>
              <p:ext uri="{D42A27DB-BD31-4B8C-83A1-F6EECF244321}">
                <p14:modId xmlns:p14="http://schemas.microsoft.com/office/powerpoint/2010/main" val="3638516662"/>
              </p:ext>
            </p:extLst>
          </p:nvPr>
        </p:nvGraphicFramePr>
        <p:xfrm>
          <a:off x="5332164" y="5739004"/>
          <a:ext cx="1413393" cy="2225040"/>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370840">
                <a:tc>
                  <a:txBody>
                    <a:bodyPr/>
                    <a:lstStyle/>
                    <a:p>
                      <a:r>
                        <a:rPr lang="en-GB" sz="1600" dirty="0"/>
                        <a:t>Q4</a:t>
                      </a:r>
                    </a:p>
                  </a:txBody>
                  <a:tcPr/>
                </a:tc>
                <a:extLst>
                  <a:ext uri="{0D108BD9-81ED-4DB2-BD59-A6C34878D82A}">
                    <a16:rowId xmlns:a16="http://schemas.microsoft.com/office/drawing/2014/main" val="1707448330"/>
                  </a:ext>
                </a:extLst>
              </a:tr>
              <a:tr h="370840">
                <a:tc>
                  <a:txBody>
                    <a:bodyPr/>
                    <a:lstStyle/>
                    <a:p>
                      <a:endParaRPr lang="en-GB" sz="1200" b="0" dirty="0"/>
                    </a:p>
                  </a:txBody>
                  <a:tcPr/>
                </a:tc>
                <a:extLst>
                  <a:ext uri="{0D108BD9-81ED-4DB2-BD59-A6C34878D82A}">
                    <a16:rowId xmlns:a16="http://schemas.microsoft.com/office/drawing/2014/main" val="717482471"/>
                  </a:ext>
                </a:extLst>
              </a:tr>
              <a:tr h="370840">
                <a:tc>
                  <a:txBody>
                    <a:bodyPr/>
                    <a:lstStyle/>
                    <a:p>
                      <a:endParaRPr lang="en-GB" sz="1200" b="0" dirty="0"/>
                    </a:p>
                  </a:txBody>
                  <a:tcPr/>
                </a:tc>
                <a:extLst>
                  <a:ext uri="{0D108BD9-81ED-4DB2-BD59-A6C34878D82A}">
                    <a16:rowId xmlns:a16="http://schemas.microsoft.com/office/drawing/2014/main" val="4151436546"/>
                  </a:ext>
                </a:extLst>
              </a:tr>
              <a:tr h="370840">
                <a:tc>
                  <a:txBody>
                    <a:bodyPr/>
                    <a:lstStyle/>
                    <a:p>
                      <a:endParaRPr lang="en-GB" sz="1200" dirty="0"/>
                    </a:p>
                  </a:txBody>
                  <a:tcPr/>
                </a:tc>
                <a:extLst>
                  <a:ext uri="{0D108BD9-81ED-4DB2-BD59-A6C34878D82A}">
                    <a16:rowId xmlns:a16="http://schemas.microsoft.com/office/drawing/2014/main" val="702797599"/>
                  </a:ext>
                </a:extLst>
              </a:tr>
              <a:tr h="370840">
                <a:tc>
                  <a:txBody>
                    <a:bodyPr/>
                    <a:lstStyle/>
                    <a:p>
                      <a:endParaRPr lang="en-GB" sz="1200" dirty="0"/>
                    </a:p>
                  </a:txBody>
                  <a:tcPr/>
                </a:tc>
                <a:extLst>
                  <a:ext uri="{0D108BD9-81ED-4DB2-BD59-A6C34878D82A}">
                    <a16:rowId xmlns:a16="http://schemas.microsoft.com/office/drawing/2014/main" val="4119700218"/>
                  </a:ext>
                </a:extLst>
              </a:tr>
              <a:tr h="370840">
                <a:tc>
                  <a:txBody>
                    <a:bodyPr/>
                    <a:lstStyle/>
                    <a:p>
                      <a:endParaRPr lang="en-GB" sz="1200" dirty="0"/>
                    </a:p>
                  </a:txBody>
                  <a:tcPr/>
                </a:tc>
                <a:extLst>
                  <a:ext uri="{0D108BD9-81ED-4DB2-BD59-A6C34878D82A}">
                    <a16:rowId xmlns:a16="http://schemas.microsoft.com/office/drawing/2014/main" val="2073207845"/>
                  </a:ext>
                </a:extLst>
              </a:tr>
            </a:tbl>
          </a:graphicData>
        </a:graphic>
      </p:graphicFrame>
    </p:spTree>
    <p:extLst>
      <p:ext uri="{BB962C8B-B14F-4D97-AF65-F5344CB8AC3E}">
        <p14:creationId xmlns:p14="http://schemas.microsoft.com/office/powerpoint/2010/main" val="388696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840552" y="382544"/>
            <a:ext cx="581000" cy="360000"/>
          </a:xfrm>
        </p:spPr>
        <p:txBody>
          <a:bodyPr/>
          <a:lstStyle/>
          <a:p>
            <a:fld id="{9295DF58-4118-4551-8C61-1A7ED177FA2D}" type="slidenum">
              <a:rPr lang="en-GB" noProof="0" smtClean="0"/>
              <a:pPr/>
              <a:t>4</a:t>
            </a:fld>
            <a:endParaRPr lang="en-GB" noProof="0" dirty="0"/>
          </a:p>
        </p:txBody>
      </p:sp>
      <p:sp>
        <p:nvSpPr>
          <p:cNvPr id="4" name="TextBox 3">
            <a:extLst>
              <a:ext uri="{FF2B5EF4-FFF2-40B4-BE49-F238E27FC236}">
                <a16:creationId xmlns:a16="http://schemas.microsoft.com/office/drawing/2014/main" id="{ED413599-3CB4-5F51-4EFA-2BC5DABC10B4}"/>
              </a:ext>
            </a:extLst>
          </p:cNvPr>
          <p:cNvSpPr txBox="1"/>
          <p:nvPr/>
        </p:nvSpPr>
        <p:spPr>
          <a:xfrm>
            <a:off x="436448" y="742544"/>
            <a:ext cx="5976998" cy="8556188"/>
          </a:xfrm>
          <a:prstGeom prst="rect">
            <a:avLst/>
          </a:prstGeom>
          <a:noFill/>
        </p:spPr>
        <p:txBody>
          <a:bodyPr wrap="square" rtlCol="0">
            <a:spAutoFit/>
          </a:bodyPr>
          <a:lstStyle/>
          <a:p>
            <a:r>
              <a:rPr lang="en-GB" sz="3200" b="1" dirty="0">
                <a:solidFill>
                  <a:srgbClr val="D83C8E"/>
                </a:solidFill>
                <a:latin typeface="+mj-lt"/>
              </a:rPr>
              <a:t>Layout of the report</a:t>
            </a:r>
          </a:p>
          <a:p>
            <a:r>
              <a:rPr lang="en-GB" sz="1200" dirty="0"/>
              <a:t>This report is broken down into three key sections:</a:t>
            </a:r>
          </a:p>
          <a:p>
            <a:pPr marL="171450" indent="-171450">
              <a:buFont typeface="Arial" panose="020B0604020202020204" pitchFamily="34" charset="0"/>
              <a:buChar char="•"/>
            </a:pPr>
            <a:r>
              <a:rPr lang="en-GB" sz="1200" dirty="0">
                <a:solidFill>
                  <a:srgbClr val="D83C8E"/>
                </a:solidFill>
              </a:rPr>
              <a:t>Quarterly snapshot</a:t>
            </a:r>
          </a:p>
          <a:p>
            <a:pPr marL="171450" indent="-171450">
              <a:buFont typeface="Arial" panose="020B0604020202020204" pitchFamily="34" charset="0"/>
              <a:buChar char="•"/>
            </a:pPr>
            <a:r>
              <a:rPr lang="en-GB" sz="1200" dirty="0">
                <a:solidFill>
                  <a:srgbClr val="D83C8E"/>
                </a:solidFill>
              </a:rPr>
              <a:t>Experiences of GP Practices</a:t>
            </a:r>
          </a:p>
          <a:p>
            <a:pPr marL="171450" indent="-171450">
              <a:buFont typeface="Arial" panose="020B0604020202020204" pitchFamily="34" charset="0"/>
              <a:buChar char="•"/>
            </a:pPr>
            <a:r>
              <a:rPr lang="en-GB" sz="1200" dirty="0">
                <a:solidFill>
                  <a:srgbClr val="D83C8E"/>
                </a:solidFill>
              </a:rPr>
              <a:t>Experiences of Hospital Services</a:t>
            </a:r>
          </a:p>
          <a:p>
            <a:pPr marL="171450" indent="-171450">
              <a:buFont typeface="Arial" panose="020B0604020202020204" pitchFamily="34" charset="0"/>
              <a:buChar char="•"/>
            </a:pPr>
            <a:endParaRPr lang="en-GB" sz="1200" dirty="0">
              <a:solidFill>
                <a:srgbClr val="004C6B"/>
              </a:solidFill>
            </a:endParaRPr>
          </a:p>
          <a:p>
            <a:r>
              <a:rPr lang="en-GB" sz="1200" dirty="0">
                <a:solidFill>
                  <a:srgbClr val="004C6B"/>
                </a:solidFill>
              </a:rPr>
              <a:t>The Quarterly snapshot highlights the number of reviews we have collected about local services in the last three months and how residents/patients rated their overall experiences.</a:t>
            </a:r>
            <a:br>
              <a:rPr lang="en-GB" sz="1200" dirty="0">
                <a:solidFill>
                  <a:srgbClr val="004C6B"/>
                </a:solidFill>
              </a:rPr>
            </a:br>
            <a:br>
              <a:rPr lang="en-GB" sz="1200" dirty="0">
                <a:solidFill>
                  <a:srgbClr val="004C6B"/>
                </a:solidFill>
              </a:rPr>
            </a:br>
            <a:r>
              <a:rPr lang="en-GB" sz="1200" dirty="0">
                <a:solidFill>
                  <a:srgbClr val="004C6B"/>
                </a:solidFill>
              </a:rPr>
              <a:t>GPs and Hospitals have dedicated sections as we ask specific questions about these services when carrying out engagement. They are the top two services about which we receive the most feedback. </a:t>
            </a:r>
          </a:p>
          <a:p>
            <a:endParaRPr lang="en-GB" sz="1200" dirty="0">
              <a:solidFill>
                <a:srgbClr val="004C6B"/>
              </a:solidFill>
            </a:endParaRPr>
          </a:p>
          <a:p>
            <a:r>
              <a:rPr lang="en-GB" sz="1200" dirty="0">
                <a:solidFill>
                  <a:srgbClr val="004C6B"/>
                </a:solidFill>
              </a:rPr>
              <a:t>The GP and Hospital chapters start with some example comments, giving a flavour of both the positive and negative feedback we hear from local people. The next section is summary findings, which includes good practice, areas of improvement and recommendations. This is then followed by a final section, capturing the full data set of quantitative and qualitative analysis, a further PCN/Trust breakdowns and an equality analysis page. </a:t>
            </a:r>
          </a:p>
          <a:p>
            <a:endParaRPr lang="en-GB" sz="1200" dirty="0">
              <a:solidFill>
                <a:srgbClr val="004C6B"/>
              </a:solidFill>
            </a:endParaRPr>
          </a:p>
          <a:p>
            <a:r>
              <a:rPr lang="en-GB" sz="1200" dirty="0">
                <a:solidFill>
                  <a:srgbClr val="004C6B"/>
                </a:solidFill>
              </a:rPr>
              <a:t>It is important to note that the summary findings are shaped by all data streams.</a:t>
            </a:r>
          </a:p>
          <a:p>
            <a:endParaRPr lang="en-GB" dirty="0">
              <a:solidFill>
                <a:srgbClr val="004C6B"/>
              </a:solidFill>
            </a:endParaRPr>
          </a:p>
          <a:p>
            <a:r>
              <a:rPr lang="en-GB" b="1" dirty="0">
                <a:solidFill>
                  <a:srgbClr val="D83C8E"/>
                </a:solidFill>
                <a:latin typeface="+mj-lt"/>
              </a:rPr>
              <a:t>How we use our report</a:t>
            </a:r>
            <a:endParaRPr lang="en-GB" sz="1200" dirty="0">
              <a:solidFill>
                <a:srgbClr val="004C6B"/>
              </a:solidFill>
            </a:endParaRPr>
          </a:p>
          <a:p>
            <a:r>
              <a:rPr lang="en-GB" sz="1200" dirty="0">
                <a:solidFill>
                  <a:srgbClr val="004C6B"/>
                </a:solidFill>
              </a:rPr>
              <a:t>Our local Healthwatch has representation across various meetings, boards and committees across the borough where we share the findings of this report.</a:t>
            </a:r>
          </a:p>
          <a:p>
            <a:endParaRPr lang="en-GB" sz="1200" dirty="0">
              <a:solidFill>
                <a:srgbClr val="004C6B"/>
              </a:solidFill>
            </a:endParaRPr>
          </a:p>
          <a:p>
            <a:r>
              <a:rPr lang="en-GB" sz="1200" dirty="0">
                <a:solidFill>
                  <a:srgbClr val="004C6B"/>
                </a:solidFill>
              </a:rPr>
              <a:t>We ask local partners to respond to the findings and recommendations in our report and outline what actions they will take to improve health and care based off what people have told us.</a:t>
            </a:r>
          </a:p>
          <a:p>
            <a:endParaRPr lang="en-GB" sz="1200" dirty="0">
              <a:solidFill>
                <a:srgbClr val="004C6B"/>
              </a:solidFill>
            </a:endParaRPr>
          </a:p>
          <a:p>
            <a:endParaRPr lang="en-GB" sz="1200" dirty="0">
              <a:solidFill>
                <a:srgbClr val="004C6B"/>
              </a:solidFill>
            </a:endParaRPr>
          </a:p>
          <a:p>
            <a:r>
              <a:rPr lang="en-GB" b="1" dirty="0">
                <a:solidFill>
                  <a:srgbClr val="D83C8E"/>
                </a:solidFill>
                <a:latin typeface="+mj-lt"/>
              </a:rPr>
              <a:t>Additional Deep Dives</a:t>
            </a:r>
            <a:endParaRPr lang="en-GB" sz="1200" dirty="0">
              <a:solidFill>
                <a:srgbClr val="004C6B"/>
              </a:solidFill>
            </a:endParaRPr>
          </a:p>
          <a:p>
            <a:r>
              <a:rPr lang="en-GB" sz="1200" dirty="0">
                <a:solidFill>
                  <a:srgbClr val="004C6B"/>
                </a:solidFill>
              </a:rPr>
              <a:t>This report functions as a standardised general overview of what Lewisham residents have told us within the last three months. Additional deep dives relating to the different sections can be requested and are dependent on additional capacity and resource provision.</a:t>
            </a:r>
          </a:p>
          <a:p>
            <a:r>
              <a:rPr lang="en-GB" sz="1200" dirty="0">
                <a:solidFill>
                  <a:srgbClr val="004C6B"/>
                </a:solidFill>
              </a:rPr>
              <a:t>. </a:t>
            </a:r>
            <a:endParaRPr lang="en-GB" sz="1400" b="1" dirty="0">
              <a:solidFill>
                <a:schemeClr val="accent1"/>
              </a:solidFill>
            </a:endParaRPr>
          </a:p>
          <a:p>
            <a:endParaRPr lang="en-GB" sz="1400" b="1" dirty="0">
              <a:solidFill>
                <a:schemeClr val="accent1"/>
              </a:solidFill>
            </a:endParaRPr>
          </a:p>
          <a:p>
            <a:endParaRPr lang="en-GB" b="1" dirty="0">
              <a:solidFill>
                <a:srgbClr val="D83C8E"/>
              </a:solidFill>
            </a:endParaRPr>
          </a:p>
        </p:txBody>
      </p:sp>
    </p:spTree>
    <p:extLst>
      <p:ext uri="{BB962C8B-B14F-4D97-AF65-F5344CB8AC3E}">
        <p14:creationId xmlns:p14="http://schemas.microsoft.com/office/powerpoint/2010/main" val="3631456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83C8E"/>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7297E-599E-1675-FF74-3F40A49D9CD4}"/>
              </a:ext>
            </a:extLst>
          </p:cNvPr>
          <p:cNvSpPr>
            <a:spLocks noGrp="1"/>
          </p:cNvSpPr>
          <p:nvPr>
            <p:ph type="sldNum" sz="quarter" idx="12"/>
          </p:nvPr>
        </p:nvSpPr>
        <p:spPr>
          <a:xfrm>
            <a:off x="5910432" y="249470"/>
            <a:ext cx="581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2200" b="1" i="0" u="none" strike="noStrike" kern="1200" cap="none" spc="0" normalizeH="0" baseline="0" noProof="0" dirty="0">
              <a:ln>
                <a:noFill/>
              </a:ln>
              <a:solidFill>
                <a:prstClr val="white"/>
              </a:solidFill>
              <a:effectLst/>
              <a:uLnTx/>
              <a:uFillTx/>
              <a:latin typeface="Poppins Light"/>
              <a:ea typeface="+mn-ea"/>
              <a:cs typeface="+mn-cs"/>
            </a:endParaRPr>
          </a:p>
        </p:txBody>
      </p:sp>
      <p:sp>
        <p:nvSpPr>
          <p:cNvPr id="4" name="TextBox 3">
            <a:extLst>
              <a:ext uri="{FF2B5EF4-FFF2-40B4-BE49-F238E27FC236}">
                <a16:creationId xmlns:a16="http://schemas.microsoft.com/office/drawing/2014/main" id="{66DA4B1B-DD45-C5A6-E0BD-7E47869AAF8E}"/>
              </a:ext>
            </a:extLst>
          </p:cNvPr>
          <p:cNvSpPr txBox="1"/>
          <p:nvPr/>
        </p:nvSpPr>
        <p:spPr>
          <a:xfrm>
            <a:off x="373705" y="797748"/>
            <a:ext cx="51125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Poppins Light"/>
                <a:ea typeface="+mn-ea"/>
                <a:cs typeface="+mn-cs"/>
              </a:rPr>
              <a:t>Equalities Snapshot  </a:t>
            </a:r>
            <a:endParaRPr kumimoji="0" lang="en-GB" sz="1800" b="1" i="0" u="none" strike="noStrike" kern="1200" cap="none" spc="0" normalizeH="0" baseline="0" noProof="0" dirty="0">
              <a:ln>
                <a:noFill/>
              </a:ln>
              <a:solidFill>
                <a:prstClr val="white"/>
              </a:solidFill>
              <a:effectLst/>
              <a:highlight>
                <a:srgbClr val="FFFF00"/>
              </a:highlight>
              <a:uLnTx/>
              <a:uFillTx/>
              <a:latin typeface="Poppins Light"/>
              <a:ea typeface="+mn-ea"/>
              <a:cs typeface="+mn-cs"/>
            </a:endParaRPr>
          </a:p>
        </p:txBody>
      </p:sp>
      <p:sp>
        <p:nvSpPr>
          <p:cNvPr id="3" name="Rectangle 2">
            <a:extLst>
              <a:ext uri="{FF2B5EF4-FFF2-40B4-BE49-F238E27FC236}">
                <a16:creationId xmlns:a16="http://schemas.microsoft.com/office/drawing/2014/main" id="{D2C9CE0B-4F12-D8D8-4B90-AD1E5FEEE972}"/>
              </a:ext>
            </a:extLst>
          </p:cNvPr>
          <p:cNvSpPr/>
          <p:nvPr/>
        </p:nvSpPr>
        <p:spPr>
          <a:xfrm>
            <a:off x="476672" y="2576736"/>
            <a:ext cx="6038581" cy="1235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4" name="TextBox 13">
            <a:extLst>
              <a:ext uri="{FF2B5EF4-FFF2-40B4-BE49-F238E27FC236}">
                <a16:creationId xmlns:a16="http://schemas.microsoft.com/office/drawing/2014/main" id="{98570A60-0618-B619-8946-7AAD0B688DF1}"/>
              </a:ext>
            </a:extLst>
          </p:cNvPr>
          <p:cNvSpPr txBox="1"/>
          <p:nvPr/>
        </p:nvSpPr>
        <p:spPr>
          <a:xfrm>
            <a:off x="1613564" y="2698024"/>
            <a:ext cx="4794494"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Gender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Similarly to the GP data, men (106 reviews) had a significantly better experience of local hospitals in Q2 with 76% giving positive reviews in comparison to 62% of women (198 reviews). </a:t>
            </a:r>
          </a:p>
        </p:txBody>
      </p:sp>
      <p:sp>
        <p:nvSpPr>
          <p:cNvPr id="16" name="TextBox 15">
            <a:extLst>
              <a:ext uri="{FF2B5EF4-FFF2-40B4-BE49-F238E27FC236}">
                <a16:creationId xmlns:a16="http://schemas.microsoft.com/office/drawing/2014/main" id="{3A9EB77E-E885-9A13-7D00-11D849D6D029}"/>
              </a:ext>
            </a:extLst>
          </p:cNvPr>
          <p:cNvSpPr txBox="1"/>
          <p:nvPr/>
        </p:nvSpPr>
        <p:spPr>
          <a:xfrm>
            <a:off x="373705" y="1134298"/>
            <a:ext cx="6110590" cy="16158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Poppins Light"/>
                <a:ea typeface="+mn-ea"/>
                <a:cs typeface="+mn-cs"/>
              </a:rPr>
              <a:t>During our engagement we also ask residents to voluntarily share with us information about themselves such as gender, age, ethnicity etc. This allows us to understand whether there are differences in experience provided to people based on their personal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Poppins Light"/>
                <a:ea typeface="+mn-ea"/>
                <a:cs typeface="+mn-cs"/>
              </a:rPr>
              <a:t>This section pulls out interesting statistics when we analysed overall experience ratings (1= </a:t>
            </a:r>
            <a:r>
              <a:rPr lang="en-GB" sz="1100" dirty="0">
                <a:solidFill>
                  <a:prstClr val="white"/>
                </a:solidFill>
                <a:latin typeface="Poppins Light"/>
              </a:rPr>
              <a:t>Very Poor </a:t>
            </a:r>
            <a:r>
              <a:rPr kumimoji="0" lang="en-GB" sz="1100" b="0" i="0" u="none" strike="noStrike" kern="1200" cap="none" spc="0" normalizeH="0" baseline="0" noProof="0" dirty="0">
                <a:ln>
                  <a:noFill/>
                </a:ln>
                <a:solidFill>
                  <a:prstClr val="white"/>
                </a:solidFill>
                <a:effectLst/>
                <a:uLnTx/>
                <a:uFillTx/>
                <a:latin typeface="Poppins Light"/>
                <a:ea typeface="+mn-ea"/>
                <a:cs typeface="+mn-cs"/>
              </a:rPr>
              <a:t> 5= </a:t>
            </a:r>
            <a:r>
              <a:rPr lang="en-GB" sz="1100" dirty="0">
                <a:solidFill>
                  <a:prstClr val="white"/>
                </a:solidFill>
                <a:latin typeface="Poppins Light"/>
              </a:rPr>
              <a:t>Very Good</a:t>
            </a:r>
            <a:r>
              <a:rPr kumimoji="0" lang="en-GB" sz="1100" b="0" i="0" u="none" strike="noStrike" kern="1200" cap="none" spc="0" normalizeH="0" baseline="0" noProof="0" dirty="0">
                <a:ln>
                  <a:noFill/>
                </a:ln>
                <a:solidFill>
                  <a:prstClr val="white"/>
                </a:solidFill>
                <a:effectLst/>
                <a:uLnTx/>
                <a:uFillTx/>
                <a:latin typeface="Poppins Light"/>
                <a:ea typeface="+mn-ea"/>
                <a:cs typeface="+mn-cs"/>
              </a:rPr>
              <a:t>) A full demographics breakdown can be found in the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7" name="Rectangle 16">
            <a:extLst>
              <a:ext uri="{FF2B5EF4-FFF2-40B4-BE49-F238E27FC236}">
                <a16:creationId xmlns:a16="http://schemas.microsoft.com/office/drawing/2014/main" id="{F29622F5-6B5E-6C14-3EDB-088B551B9015}"/>
              </a:ext>
            </a:extLst>
          </p:cNvPr>
          <p:cNvSpPr/>
          <p:nvPr/>
        </p:nvSpPr>
        <p:spPr>
          <a:xfrm>
            <a:off x="476671" y="4016896"/>
            <a:ext cx="6038581" cy="176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9" name="TextBox 18">
            <a:extLst>
              <a:ext uri="{FF2B5EF4-FFF2-40B4-BE49-F238E27FC236}">
                <a16:creationId xmlns:a16="http://schemas.microsoft.com/office/drawing/2014/main" id="{3F56776B-D840-A7F9-F115-53B3B916DD7D}"/>
              </a:ext>
            </a:extLst>
          </p:cNvPr>
          <p:cNvSpPr txBox="1"/>
          <p:nvPr/>
        </p:nvSpPr>
        <p:spPr>
          <a:xfrm>
            <a:off x="1626263" y="4064853"/>
            <a:ext cx="4755065"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The majority of reviews for each age group were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75-84 year olds </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shared the highest number of positive experiences about hospitals. </a:t>
            </a:r>
            <a:r>
              <a:rPr lang="en-GB" sz="1200" dirty="0">
                <a:solidFill>
                  <a:srgbClr val="004C6B"/>
                </a:solidFill>
                <a:latin typeface="Poppins Light"/>
              </a:rPr>
              <a:t>79</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(24 reviews) of all comments praised their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18-24 year olds gave the lowest percentage of positive reviews with 54% (28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20" name="Rectangle 19">
            <a:extLst>
              <a:ext uri="{FF2B5EF4-FFF2-40B4-BE49-F238E27FC236}">
                <a16:creationId xmlns:a16="http://schemas.microsoft.com/office/drawing/2014/main" id="{EC208EDE-F500-3722-DD89-F1D151DC35C2}"/>
              </a:ext>
            </a:extLst>
          </p:cNvPr>
          <p:cNvSpPr/>
          <p:nvPr/>
        </p:nvSpPr>
        <p:spPr>
          <a:xfrm>
            <a:off x="486762" y="5961112"/>
            <a:ext cx="6065311" cy="153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2" name="TextBox 21">
            <a:extLst>
              <a:ext uri="{FF2B5EF4-FFF2-40B4-BE49-F238E27FC236}">
                <a16:creationId xmlns:a16="http://schemas.microsoft.com/office/drawing/2014/main" id="{0510B81E-3586-D901-34FF-B4AE4253D87C}"/>
              </a:ext>
            </a:extLst>
          </p:cNvPr>
          <p:cNvSpPr txBox="1"/>
          <p:nvPr/>
        </p:nvSpPr>
        <p:spPr>
          <a:xfrm>
            <a:off x="1596735" y="6034123"/>
            <a:ext cx="4972768"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Ethnicity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72</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of the White British residents (</a:t>
            </a:r>
            <a:r>
              <a:rPr lang="en-GB" sz="1200" dirty="0">
                <a:solidFill>
                  <a:srgbClr val="004C6B"/>
                </a:solidFill>
                <a:latin typeface="Poppins Light"/>
              </a:rPr>
              <a:t>151</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who shared reviews considered their last hospital experience to be ‘Good’ or better.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Experiences were not too </a:t>
            </a:r>
            <a:r>
              <a:rPr lang="en-GB" sz="1200" dirty="0">
                <a:solidFill>
                  <a:srgbClr val="004C6B"/>
                </a:solidFill>
                <a:latin typeface="Poppins Light"/>
              </a:rPr>
              <a:t>different for Black British residents or African residents with a positive percentage of 69% and 72% respectively. </a:t>
            </a: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23" name="Rectangle 22">
            <a:extLst>
              <a:ext uri="{FF2B5EF4-FFF2-40B4-BE49-F238E27FC236}">
                <a16:creationId xmlns:a16="http://schemas.microsoft.com/office/drawing/2014/main" id="{88A92096-D0E4-9FD5-5E29-5DC837344ECF}"/>
              </a:ext>
            </a:extLst>
          </p:cNvPr>
          <p:cNvSpPr/>
          <p:nvPr/>
        </p:nvSpPr>
        <p:spPr>
          <a:xfrm>
            <a:off x="476672" y="7717854"/>
            <a:ext cx="6096531" cy="153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5" name="TextBox 24">
            <a:extLst>
              <a:ext uri="{FF2B5EF4-FFF2-40B4-BE49-F238E27FC236}">
                <a16:creationId xmlns:a16="http://schemas.microsoft.com/office/drawing/2014/main" id="{22AAF3FD-901A-7285-728D-D282C5105642}"/>
              </a:ext>
            </a:extLst>
          </p:cNvPr>
          <p:cNvSpPr txBox="1"/>
          <p:nvPr/>
        </p:nvSpPr>
        <p:spPr>
          <a:xfrm>
            <a:off x="1600435" y="7811013"/>
            <a:ext cx="4972768"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Disability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Interestingly, patients with a disability gave a higher percentage of positive feedback (71%) than those without a disability (67%)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C6B"/>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latin typeface="Poppins Light"/>
              </a:rPr>
              <a:t>This is significantly different to our data about GP practices.</a:t>
            </a:r>
          </a:p>
        </p:txBody>
      </p:sp>
      <p:pic>
        <p:nvPicPr>
          <p:cNvPr id="6" name="Picture 5" descr="Icon&#10;&#10;Description automatically generated">
            <a:extLst>
              <a:ext uri="{FF2B5EF4-FFF2-40B4-BE49-F238E27FC236}">
                <a16:creationId xmlns:a16="http://schemas.microsoft.com/office/drawing/2014/main" id="{2C0D3928-2D6F-5595-8411-252D55647E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75" y="2712406"/>
            <a:ext cx="861774" cy="86177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614E5054-81F1-63A3-12C5-F787A8430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48" y="6155579"/>
            <a:ext cx="956601" cy="956601"/>
          </a:xfrm>
          <a:prstGeom prst="rect">
            <a:avLst/>
          </a:prstGeom>
        </p:spPr>
      </p:pic>
      <p:pic>
        <p:nvPicPr>
          <p:cNvPr id="10" name="Picture 9" descr="Icon&#10;&#10;Description automatically generated">
            <a:extLst>
              <a:ext uri="{FF2B5EF4-FFF2-40B4-BE49-F238E27FC236}">
                <a16:creationId xmlns:a16="http://schemas.microsoft.com/office/drawing/2014/main" id="{D3CD215D-D474-24D6-3BD0-7B3AB6ABF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10" y="7825576"/>
            <a:ext cx="861774" cy="861774"/>
          </a:xfrm>
          <a:prstGeom prst="rect">
            <a:avLst/>
          </a:prstGeom>
        </p:spPr>
      </p:pic>
      <p:pic>
        <p:nvPicPr>
          <p:cNvPr id="27" name="Graphic 26" descr="Woman outline">
            <a:extLst>
              <a:ext uri="{FF2B5EF4-FFF2-40B4-BE49-F238E27FC236}">
                <a16:creationId xmlns:a16="http://schemas.microsoft.com/office/drawing/2014/main" id="{827FE935-1D75-611F-8911-0153370D76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354" y="4537634"/>
            <a:ext cx="725376" cy="725376"/>
          </a:xfrm>
          <a:prstGeom prst="rect">
            <a:avLst/>
          </a:prstGeom>
        </p:spPr>
      </p:pic>
      <p:pic>
        <p:nvPicPr>
          <p:cNvPr id="29" name="Graphic 28" descr="Little Girl With Balloon outline">
            <a:extLst>
              <a:ext uri="{FF2B5EF4-FFF2-40B4-BE49-F238E27FC236}">
                <a16:creationId xmlns:a16="http://schemas.microsoft.com/office/drawing/2014/main" id="{135903D2-A2C4-167A-6A13-67E9ABA526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688" y="4260959"/>
            <a:ext cx="873854" cy="873854"/>
          </a:xfrm>
          <a:prstGeom prst="rect">
            <a:avLst/>
          </a:prstGeom>
        </p:spPr>
      </p:pic>
      <p:pic>
        <p:nvPicPr>
          <p:cNvPr id="31" name="Graphic 30" descr="Man with cane outline">
            <a:extLst>
              <a:ext uri="{FF2B5EF4-FFF2-40B4-BE49-F238E27FC236}">
                <a16:creationId xmlns:a16="http://schemas.microsoft.com/office/drawing/2014/main" id="{0823F57B-73F6-08AC-EE19-813399304B9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2736" y="4476983"/>
            <a:ext cx="669449" cy="669449"/>
          </a:xfrm>
          <a:prstGeom prst="rect">
            <a:avLst/>
          </a:prstGeom>
        </p:spPr>
      </p:pic>
    </p:spTree>
    <p:extLst>
      <p:ext uri="{BB962C8B-B14F-4D97-AF65-F5344CB8AC3E}">
        <p14:creationId xmlns:p14="http://schemas.microsoft.com/office/powerpoint/2010/main" val="1488976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taking a blood pressure of another person&#10;&#10;Description automatically generated">
            <a:extLst>
              <a:ext uri="{FF2B5EF4-FFF2-40B4-BE49-F238E27FC236}">
                <a16:creationId xmlns:a16="http://schemas.microsoft.com/office/drawing/2014/main" id="{4E081A7D-8026-CB1C-8C6A-3479ACC65FB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034" r="14034"/>
          <a:stretch>
            <a:fillRect/>
          </a:stretch>
        </p:blipFill>
        <p:spPr/>
      </p:pic>
      <p:pic>
        <p:nvPicPr>
          <p:cNvPr id="7" name="Picture 6" descr="P8 Background shape.png"/>
          <p:cNvPicPr>
            <a:picLocks noChangeAspect="1"/>
          </p:cNvPicPr>
          <p:nvPr/>
        </p:nvPicPr>
        <p:blipFill>
          <a:blip r:embed="rId3" cstate="print"/>
          <a:srcRect b="42314"/>
          <a:stretch>
            <a:fillRect/>
          </a:stretch>
        </p:blipFill>
        <p:spPr>
          <a:xfrm>
            <a:off x="0" y="0"/>
            <a:ext cx="6858000" cy="5595942"/>
          </a:xfrm>
          <a:prstGeom prst="rect">
            <a:avLst/>
          </a:prstGeom>
        </p:spPr>
      </p:pic>
      <p:sp>
        <p:nvSpPr>
          <p:cNvPr id="2" name="Slide Number Placeholder 1"/>
          <p:cNvSpPr>
            <a:spLocks noGrp="1"/>
          </p:cNvSpPr>
          <p:nvPr>
            <p:ph type="sldNum" sz="quarter" idx="12"/>
          </p:nvPr>
        </p:nvSpPr>
        <p:spPr>
          <a:xfrm>
            <a:off x="5857215" y="216603"/>
            <a:ext cx="581000" cy="360000"/>
          </a:xfrm>
        </p:spPr>
        <p:txBody>
          <a:bodyPr/>
          <a:lstStyle/>
          <a:p>
            <a:fld id="{9295DF58-4118-4551-8C61-1A7ED177FA2D}" type="slidenum">
              <a:rPr lang="en-GB" smtClean="0"/>
              <a:pPr/>
              <a:t>41</a:t>
            </a:fld>
            <a:endParaRPr lang="en-GB" dirty="0"/>
          </a:p>
        </p:txBody>
      </p:sp>
      <p:sp>
        <p:nvSpPr>
          <p:cNvPr id="5" name="Text Placeholder 4"/>
          <p:cNvSpPr>
            <a:spLocks noGrp="1"/>
          </p:cNvSpPr>
          <p:nvPr>
            <p:ph type="body" sz="quarter" idx="15"/>
          </p:nvPr>
        </p:nvSpPr>
        <p:spPr>
          <a:xfrm>
            <a:off x="426651" y="1013032"/>
            <a:ext cx="6072187" cy="928688"/>
          </a:xfrm>
        </p:spPr>
        <p:txBody>
          <a:bodyPr/>
          <a:lstStyle/>
          <a:p>
            <a:r>
              <a:rPr lang="en-GB" dirty="0"/>
              <a:t>Appendix</a:t>
            </a:r>
          </a:p>
        </p:txBody>
      </p:sp>
      <p:cxnSp>
        <p:nvCxnSpPr>
          <p:cNvPr id="9" name="Straight Connector 8"/>
          <p:cNvCxnSpPr/>
          <p:nvPr/>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52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31146-0C81-4157-3D5E-462E40D0E766}"/>
              </a:ext>
            </a:extLst>
          </p:cNvPr>
          <p:cNvSpPr>
            <a:spLocks noGrp="1"/>
          </p:cNvSpPr>
          <p:nvPr>
            <p:ph type="title"/>
          </p:nvPr>
        </p:nvSpPr>
        <p:spPr>
          <a:xfrm>
            <a:off x="0" y="920541"/>
            <a:ext cx="6266500" cy="853079"/>
          </a:xfrm>
        </p:spPr>
        <p:txBody>
          <a:bodyPr/>
          <a:lstStyle/>
          <a:p>
            <a:pPr algn="ctr">
              <a:lnSpc>
                <a:spcPct val="100000"/>
              </a:lnSpc>
            </a:pPr>
            <a:r>
              <a:rPr lang="en-GB" sz="2400" dirty="0">
                <a:solidFill>
                  <a:schemeClr val="accent1"/>
                </a:solidFill>
              </a:rPr>
              <a:t>No of reviews for each service type</a:t>
            </a:r>
          </a:p>
        </p:txBody>
      </p:sp>
      <p:sp>
        <p:nvSpPr>
          <p:cNvPr id="5" name="Slide Number Placeholder 1">
            <a:extLst>
              <a:ext uri="{FF2B5EF4-FFF2-40B4-BE49-F238E27FC236}">
                <a16:creationId xmlns:a16="http://schemas.microsoft.com/office/drawing/2014/main" id="{54B9C15B-CB46-4D63-0882-34C0FDCC886C}"/>
              </a:ext>
            </a:extLst>
          </p:cNvPr>
          <p:cNvSpPr>
            <a:spLocks noGrp="1"/>
          </p:cNvSpPr>
          <p:nvPr>
            <p:ph type="sldNum" sz="quarter" idx="12"/>
          </p:nvPr>
        </p:nvSpPr>
        <p:spPr>
          <a:xfrm>
            <a:off x="5876552" y="339081"/>
            <a:ext cx="581000" cy="360000"/>
          </a:xfrm>
        </p:spPr>
        <p:txBody>
          <a:bodyPr/>
          <a:lstStyle/>
          <a:p>
            <a:fld id="{9295DF58-4118-4551-8C61-1A7ED177FA2D}" type="slidenum">
              <a:rPr lang="en-GB" noProof="0" smtClean="0"/>
              <a:pPr/>
              <a:t>42</a:t>
            </a:fld>
            <a:endParaRPr lang="en-GB" noProof="0" dirty="0"/>
          </a:p>
        </p:txBody>
      </p:sp>
      <p:graphicFrame>
        <p:nvGraphicFramePr>
          <p:cNvPr id="13" name="Table 12">
            <a:extLst>
              <a:ext uri="{FF2B5EF4-FFF2-40B4-BE49-F238E27FC236}">
                <a16:creationId xmlns:a16="http://schemas.microsoft.com/office/drawing/2014/main" id="{03CC6492-547F-F657-B25E-C23592E050F6}"/>
              </a:ext>
            </a:extLst>
          </p:cNvPr>
          <p:cNvGraphicFramePr>
            <a:graphicFrameLocks noGrp="1"/>
          </p:cNvGraphicFramePr>
          <p:nvPr>
            <p:extLst>
              <p:ext uri="{D42A27DB-BD31-4B8C-83A1-F6EECF244321}">
                <p14:modId xmlns:p14="http://schemas.microsoft.com/office/powerpoint/2010/main" val="7636966"/>
              </p:ext>
            </p:extLst>
          </p:nvPr>
        </p:nvGraphicFramePr>
        <p:xfrm>
          <a:off x="407832" y="1574786"/>
          <a:ext cx="6009536" cy="3337560"/>
        </p:xfrm>
        <a:graphic>
          <a:graphicData uri="http://schemas.openxmlformats.org/drawingml/2006/table">
            <a:tbl>
              <a:tblPr firstRow="1" bandRow="1">
                <a:tableStyleId>{5C22544A-7EE6-4342-B048-85BDC9FD1C3A}</a:tableStyleId>
              </a:tblPr>
              <a:tblGrid>
                <a:gridCol w="1869040">
                  <a:extLst>
                    <a:ext uri="{9D8B030D-6E8A-4147-A177-3AD203B41FA5}">
                      <a16:colId xmlns:a16="http://schemas.microsoft.com/office/drawing/2014/main" val="3604700944"/>
                    </a:ext>
                  </a:extLst>
                </a:gridCol>
                <a:gridCol w="1080120">
                  <a:extLst>
                    <a:ext uri="{9D8B030D-6E8A-4147-A177-3AD203B41FA5}">
                      <a16:colId xmlns:a16="http://schemas.microsoft.com/office/drawing/2014/main" val="4004597684"/>
                    </a:ext>
                  </a:extLst>
                </a:gridCol>
                <a:gridCol w="1008112">
                  <a:extLst>
                    <a:ext uri="{9D8B030D-6E8A-4147-A177-3AD203B41FA5}">
                      <a16:colId xmlns:a16="http://schemas.microsoft.com/office/drawing/2014/main" val="3645371843"/>
                    </a:ext>
                  </a:extLst>
                </a:gridCol>
                <a:gridCol w="1080120">
                  <a:extLst>
                    <a:ext uri="{9D8B030D-6E8A-4147-A177-3AD203B41FA5}">
                      <a16:colId xmlns:a16="http://schemas.microsoft.com/office/drawing/2014/main" val="1152091710"/>
                    </a:ext>
                  </a:extLst>
                </a:gridCol>
                <a:gridCol w="972144">
                  <a:extLst>
                    <a:ext uri="{9D8B030D-6E8A-4147-A177-3AD203B41FA5}">
                      <a16:colId xmlns:a16="http://schemas.microsoft.com/office/drawing/2014/main" val="853651831"/>
                    </a:ext>
                  </a:extLst>
                </a:gridCol>
              </a:tblGrid>
              <a:tr h="370840">
                <a:tc>
                  <a:txBody>
                    <a:bodyPr/>
                    <a:lstStyle/>
                    <a:p>
                      <a:pPr algn="l"/>
                      <a:r>
                        <a:rPr lang="en-GB" sz="1400" dirty="0"/>
                        <a:t>Service Type</a:t>
                      </a:r>
                    </a:p>
                  </a:txBody>
                  <a:tcPr/>
                </a:tc>
                <a:tc>
                  <a:txBody>
                    <a:bodyPr/>
                    <a:lstStyle/>
                    <a:p>
                      <a:pPr algn="ctr"/>
                      <a:r>
                        <a:rPr lang="en-GB" sz="1400" dirty="0"/>
                        <a:t>Positive</a:t>
                      </a:r>
                    </a:p>
                  </a:txBody>
                  <a:tcPr/>
                </a:tc>
                <a:tc>
                  <a:txBody>
                    <a:bodyPr/>
                    <a:lstStyle/>
                    <a:p>
                      <a:pPr algn="ctr"/>
                      <a:r>
                        <a:rPr lang="en-GB" sz="1400" dirty="0"/>
                        <a:t>Neutral</a:t>
                      </a:r>
                    </a:p>
                  </a:txBody>
                  <a:tcPr/>
                </a:tc>
                <a:tc>
                  <a:txBody>
                    <a:bodyPr/>
                    <a:lstStyle/>
                    <a:p>
                      <a:pPr algn="ctr"/>
                      <a:r>
                        <a:rPr lang="en-GB" sz="1400" dirty="0"/>
                        <a:t>Negative</a:t>
                      </a:r>
                    </a:p>
                  </a:txBody>
                  <a:tcPr/>
                </a:tc>
                <a:tc>
                  <a:txBody>
                    <a:bodyPr/>
                    <a:lstStyle/>
                    <a:p>
                      <a:pPr algn="ctr"/>
                      <a:r>
                        <a:rPr lang="en-GB" sz="1400" dirty="0"/>
                        <a:t>Total</a:t>
                      </a:r>
                    </a:p>
                  </a:txBody>
                  <a:tcPr/>
                </a:tc>
                <a:extLst>
                  <a:ext uri="{0D108BD9-81ED-4DB2-BD59-A6C34878D82A}">
                    <a16:rowId xmlns:a16="http://schemas.microsoft.com/office/drawing/2014/main" val="149415853"/>
                  </a:ext>
                </a:extLst>
              </a:tr>
              <a:tr h="370840">
                <a:tc>
                  <a:txBody>
                    <a:bodyPr/>
                    <a:lstStyle/>
                    <a:p>
                      <a:r>
                        <a:rPr lang="en-GB" sz="1200" dirty="0"/>
                        <a:t>Hospital</a:t>
                      </a:r>
                    </a:p>
                  </a:txBody>
                  <a:tcPr/>
                </a:tc>
                <a:tc>
                  <a:txBody>
                    <a:bodyPr/>
                    <a:lstStyle/>
                    <a:p>
                      <a:pPr algn="ctr"/>
                      <a:r>
                        <a:rPr lang="en-GB" sz="1200" dirty="0"/>
                        <a:t>219 (66%)</a:t>
                      </a:r>
                    </a:p>
                  </a:txBody>
                  <a:tcPr/>
                </a:tc>
                <a:tc>
                  <a:txBody>
                    <a:bodyPr/>
                    <a:lstStyle/>
                    <a:p>
                      <a:pPr algn="ctr"/>
                      <a:r>
                        <a:rPr lang="en-GB" sz="1200" dirty="0"/>
                        <a:t>78 (23%)</a:t>
                      </a:r>
                    </a:p>
                  </a:txBody>
                  <a:tcPr/>
                </a:tc>
                <a:tc>
                  <a:txBody>
                    <a:bodyPr/>
                    <a:lstStyle/>
                    <a:p>
                      <a:pPr algn="ctr"/>
                      <a:r>
                        <a:rPr lang="en-GB" sz="1200" dirty="0"/>
                        <a:t>35 (11%)</a:t>
                      </a:r>
                    </a:p>
                  </a:txBody>
                  <a:tcPr/>
                </a:tc>
                <a:tc>
                  <a:txBody>
                    <a:bodyPr/>
                    <a:lstStyle/>
                    <a:p>
                      <a:pPr algn="ctr"/>
                      <a:r>
                        <a:rPr lang="en-GB" sz="1200" dirty="0"/>
                        <a:t>332</a:t>
                      </a:r>
                    </a:p>
                  </a:txBody>
                  <a:tcPr/>
                </a:tc>
                <a:extLst>
                  <a:ext uri="{0D108BD9-81ED-4DB2-BD59-A6C34878D82A}">
                    <a16:rowId xmlns:a16="http://schemas.microsoft.com/office/drawing/2014/main" val="490482624"/>
                  </a:ext>
                </a:extLst>
              </a:tr>
              <a:tr h="370840">
                <a:tc>
                  <a:txBody>
                    <a:bodyPr/>
                    <a:lstStyle/>
                    <a:p>
                      <a:r>
                        <a:rPr lang="en-GB" sz="1200" dirty="0"/>
                        <a:t>GP</a:t>
                      </a:r>
                    </a:p>
                  </a:txBody>
                  <a:tcPr/>
                </a:tc>
                <a:tc>
                  <a:txBody>
                    <a:bodyPr/>
                    <a:lstStyle/>
                    <a:p>
                      <a:pPr algn="ctr"/>
                      <a:r>
                        <a:rPr lang="en-GB" sz="1200" dirty="0">
                          <a:solidFill>
                            <a:schemeClr val="tx1"/>
                          </a:solidFill>
                        </a:rPr>
                        <a:t>167 (56%)</a:t>
                      </a:r>
                    </a:p>
                  </a:txBody>
                  <a:tcPr/>
                </a:tc>
                <a:tc>
                  <a:txBody>
                    <a:bodyPr/>
                    <a:lstStyle/>
                    <a:p>
                      <a:pPr algn="ctr"/>
                      <a:r>
                        <a:rPr lang="en-GB" sz="1200" dirty="0">
                          <a:solidFill>
                            <a:schemeClr val="tx1"/>
                          </a:solidFill>
                        </a:rPr>
                        <a:t>86 (29%)</a:t>
                      </a:r>
                    </a:p>
                  </a:txBody>
                  <a:tcPr/>
                </a:tc>
                <a:tc>
                  <a:txBody>
                    <a:bodyPr/>
                    <a:lstStyle/>
                    <a:p>
                      <a:pPr algn="ctr"/>
                      <a:r>
                        <a:rPr lang="en-GB" sz="1200" dirty="0">
                          <a:solidFill>
                            <a:schemeClr val="tx1"/>
                          </a:solidFill>
                        </a:rPr>
                        <a:t>44 (15%)</a:t>
                      </a:r>
                    </a:p>
                  </a:txBody>
                  <a:tcPr/>
                </a:tc>
                <a:tc>
                  <a:txBody>
                    <a:bodyPr/>
                    <a:lstStyle/>
                    <a:p>
                      <a:pPr algn="ctr"/>
                      <a:r>
                        <a:rPr lang="en-GB" sz="1200" dirty="0">
                          <a:solidFill>
                            <a:schemeClr val="tx1"/>
                          </a:solidFill>
                        </a:rPr>
                        <a:t>297</a:t>
                      </a:r>
                    </a:p>
                  </a:txBody>
                  <a:tcPr/>
                </a:tc>
                <a:extLst>
                  <a:ext uri="{0D108BD9-81ED-4DB2-BD59-A6C34878D82A}">
                    <a16:rowId xmlns:a16="http://schemas.microsoft.com/office/drawing/2014/main" val="4145556632"/>
                  </a:ext>
                </a:extLst>
              </a:tr>
              <a:tr h="370840">
                <a:tc>
                  <a:txBody>
                    <a:bodyPr/>
                    <a:lstStyle/>
                    <a:p>
                      <a:r>
                        <a:rPr lang="en-GB" sz="1200" dirty="0"/>
                        <a:t>Dentist</a:t>
                      </a:r>
                    </a:p>
                  </a:txBody>
                  <a:tcPr/>
                </a:tc>
                <a:tc>
                  <a:txBody>
                    <a:bodyPr/>
                    <a:lstStyle/>
                    <a:p>
                      <a:pPr algn="ctr"/>
                      <a:r>
                        <a:rPr lang="en-GB" sz="1200" dirty="0">
                          <a:solidFill>
                            <a:schemeClr val="tx1"/>
                          </a:solidFill>
                        </a:rPr>
                        <a:t>110 (88%)</a:t>
                      </a:r>
                    </a:p>
                  </a:txBody>
                  <a:tcPr/>
                </a:tc>
                <a:tc>
                  <a:txBody>
                    <a:bodyPr/>
                    <a:lstStyle/>
                    <a:p>
                      <a:pPr algn="ctr"/>
                      <a:r>
                        <a:rPr lang="en-GB" sz="1200" dirty="0">
                          <a:solidFill>
                            <a:schemeClr val="tx1"/>
                          </a:solidFill>
                        </a:rPr>
                        <a:t>10 (8%)</a:t>
                      </a:r>
                    </a:p>
                  </a:txBody>
                  <a:tcPr/>
                </a:tc>
                <a:tc>
                  <a:txBody>
                    <a:bodyPr/>
                    <a:lstStyle/>
                    <a:p>
                      <a:pPr algn="ctr"/>
                      <a:r>
                        <a:rPr lang="en-GB" sz="1200" dirty="0">
                          <a:solidFill>
                            <a:schemeClr val="tx1"/>
                          </a:solidFill>
                        </a:rPr>
                        <a:t>5 (4%)</a:t>
                      </a:r>
                    </a:p>
                  </a:txBody>
                  <a:tcPr/>
                </a:tc>
                <a:tc>
                  <a:txBody>
                    <a:bodyPr/>
                    <a:lstStyle/>
                    <a:p>
                      <a:pPr algn="ctr"/>
                      <a:r>
                        <a:rPr lang="en-GB" sz="1200" dirty="0">
                          <a:solidFill>
                            <a:schemeClr val="tx1"/>
                          </a:solidFill>
                        </a:rPr>
                        <a:t>125</a:t>
                      </a:r>
                    </a:p>
                  </a:txBody>
                  <a:tcPr/>
                </a:tc>
                <a:extLst>
                  <a:ext uri="{0D108BD9-81ED-4DB2-BD59-A6C34878D82A}">
                    <a16:rowId xmlns:a16="http://schemas.microsoft.com/office/drawing/2014/main" val="3207152325"/>
                  </a:ext>
                </a:extLst>
              </a:tr>
              <a:tr h="370840">
                <a:tc>
                  <a:txBody>
                    <a:bodyPr/>
                    <a:lstStyle/>
                    <a:p>
                      <a:r>
                        <a:rPr lang="en-GB" sz="1200" dirty="0"/>
                        <a:t>Pharmacy</a:t>
                      </a:r>
                    </a:p>
                  </a:txBody>
                  <a:tcPr/>
                </a:tc>
                <a:tc>
                  <a:txBody>
                    <a:bodyPr/>
                    <a:lstStyle/>
                    <a:p>
                      <a:pPr algn="ctr"/>
                      <a:r>
                        <a:rPr lang="en-GB" sz="1200" dirty="0">
                          <a:solidFill>
                            <a:schemeClr val="tx1"/>
                          </a:solidFill>
                        </a:rPr>
                        <a:t>81 (85%)</a:t>
                      </a:r>
                    </a:p>
                  </a:txBody>
                  <a:tcPr/>
                </a:tc>
                <a:tc>
                  <a:txBody>
                    <a:bodyPr/>
                    <a:lstStyle/>
                    <a:p>
                      <a:pPr algn="ctr"/>
                      <a:r>
                        <a:rPr lang="en-GB" sz="1200" dirty="0">
                          <a:solidFill>
                            <a:schemeClr val="tx1"/>
                          </a:solidFill>
                        </a:rPr>
                        <a:t>9 (9%)</a:t>
                      </a:r>
                    </a:p>
                  </a:txBody>
                  <a:tcPr/>
                </a:tc>
                <a:tc>
                  <a:txBody>
                    <a:bodyPr/>
                    <a:lstStyle/>
                    <a:p>
                      <a:pPr algn="ctr"/>
                      <a:r>
                        <a:rPr lang="en-GB" sz="1200" dirty="0">
                          <a:solidFill>
                            <a:schemeClr val="tx1"/>
                          </a:solidFill>
                        </a:rPr>
                        <a:t>5 (5%)</a:t>
                      </a:r>
                    </a:p>
                  </a:txBody>
                  <a:tcPr/>
                </a:tc>
                <a:tc>
                  <a:txBody>
                    <a:bodyPr/>
                    <a:lstStyle/>
                    <a:p>
                      <a:pPr algn="ctr"/>
                      <a:r>
                        <a:rPr lang="en-GB" sz="1200" dirty="0">
                          <a:solidFill>
                            <a:schemeClr val="tx1"/>
                          </a:solidFill>
                        </a:rPr>
                        <a:t>95</a:t>
                      </a:r>
                    </a:p>
                  </a:txBody>
                  <a:tcPr/>
                </a:tc>
                <a:extLst>
                  <a:ext uri="{0D108BD9-81ED-4DB2-BD59-A6C34878D82A}">
                    <a16:rowId xmlns:a16="http://schemas.microsoft.com/office/drawing/2014/main" val="3085887858"/>
                  </a:ext>
                </a:extLst>
              </a:tr>
              <a:tr h="370840">
                <a:tc>
                  <a:txBody>
                    <a:bodyPr/>
                    <a:lstStyle/>
                    <a:p>
                      <a:r>
                        <a:rPr lang="en-GB" sz="1200" dirty="0"/>
                        <a:t>Mental Health</a:t>
                      </a:r>
                    </a:p>
                  </a:txBody>
                  <a:tcPr/>
                </a:tc>
                <a:tc>
                  <a:txBody>
                    <a:bodyPr/>
                    <a:lstStyle/>
                    <a:p>
                      <a:pPr algn="ctr"/>
                      <a:r>
                        <a:rPr lang="en-GB" sz="1200" dirty="0">
                          <a:solidFill>
                            <a:schemeClr val="tx1"/>
                          </a:solidFill>
                        </a:rPr>
                        <a:t>6 (38%)</a:t>
                      </a:r>
                    </a:p>
                  </a:txBody>
                  <a:tcPr/>
                </a:tc>
                <a:tc>
                  <a:txBody>
                    <a:bodyPr/>
                    <a:lstStyle/>
                    <a:p>
                      <a:pPr algn="ctr"/>
                      <a:r>
                        <a:rPr lang="en-GB" sz="1200" dirty="0">
                          <a:solidFill>
                            <a:schemeClr val="tx1"/>
                          </a:solidFill>
                        </a:rPr>
                        <a:t>5 (31%)</a:t>
                      </a:r>
                    </a:p>
                  </a:txBody>
                  <a:tcPr/>
                </a:tc>
                <a:tc>
                  <a:txBody>
                    <a:bodyPr/>
                    <a:lstStyle/>
                    <a:p>
                      <a:pPr algn="ctr"/>
                      <a:r>
                        <a:rPr lang="en-GB" sz="1200" dirty="0">
                          <a:solidFill>
                            <a:schemeClr val="tx1"/>
                          </a:solidFill>
                        </a:rPr>
                        <a:t>5 (31%)</a:t>
                      </a:r>
                    </a:p>
                  </a:txBody>
                  <a:tcPr/>
                </a:tc>
                <a:tc>
                  <a:txBody>
                    <a:bodyPr/>
                    <a:lstStyle/>
                    <a:p>
                      <a:pPr algn="ctr"/>
                      <a:r>
                        <a:rPr lang="en-GB" sz="1200" dirty="0">
                          <a:solidFill>
                            <a:schemeClr val="tx1"/>
                          </a:solidFill>
                        </a:rPr>
                        <a:t>16</a:t>
                      </a:r>
                    </a:p>
                  </a:txBody>
                  <a:tcPr/>
                </a:tc>
                <a:extLst>
                  <a:ext uri="{0D108BD9-81ED-4DB2-BD59-A6C34878D82A}">
                    <a16:rowId xmlns:a16="http://schemas.microsoft.com/office/drawing/2014/main" val="204482163"/>
                  </a:ext>
                </a:extLst>
              </a:tr>
              <a:tr h="370840">
                <a:tc>
                  <a:txBody>
                    <a:bodyPr/>
                    <a:lstStyle/>
                    <a:p>
                      <a:r>
                        <a:rPr lang="en-GB" sz="1200" dirty="0"/>
                        <a:t>Optician</a:t>
                      </a:r>
                    </a:p>
                  </a:txBody>
                  <a:tcPr/>
                </a:tc>
                <a:tc>
                  <a:txBody>
                    <a:bodyPr/>
                    <a:lstStyle/>
                    <a:p>
                      <a:pPr algn="ctr"/>
                      <a:r>
                        <a:rPr lang="en-GB" sz="1200" dirty="0">
                          <a:solidFill>
                            <a:schemeClr val="tx1"/>
                          </a:solidFill>
                        </a:rPr>
                        <a:t>14 (100%)</a:t>
                      </a:r>
                    </a:p>
                  </a:txBody>
                  <a:tcPr/>
                </a:tc>
                <a:tc>
                  <a:txBody>
                    <a:bodyPr/>
                    <a:lstStyle/>
                    <a:p>
                      <a:pPr algn="ctr"/>
                      <a:r>
                        <a:rPr lang="en-GB" sz="1200" dirty="0">
                          <a:solidFill>
                            <a:schemeClr val="tx1"/>
                          </a:solidFill>
                        </a:rPr>
                        <a:t>0</a:t>
                      </a:r>
                    </a:p>
                  </a:txBody>
                  <a:tcPr/>
                </a:tc>
                <a:tc>
                  <a:txBody>
                    <a:bodyPr/>
                    <a:lstStyle/>
                    <a:p>
                      <a:pPr algn="ctr"/>
                      <a:r>
                        <a:rPr lang="en-GB" sz="1200" dirty="0">
                          <a:solidFill>
                            <a:schemeClr val="tx1"/>
                          </a:solidFill>
                        </a:rPr>
                        <a:t>0</a:t>
                      </a:r>
                    </a:p>
                  </a:txBody>
                  <a:tcPr/>
                </a:tc>
                <a:tc>
                  <a:txBody>
                    <a:bodyPr/>
                    <a:lstStyle/>
                    <a:p>
                      <a:pPr algn="ctr"/>
                      <a:r>
                        <a:rPr lang="en-GB" sz="1200" dirty="0">
                          <a:solidFill>
                            <a:schemeClr val="tx1"/>
                          </a:solidFill>
                        </a:rPr>
                        <a:t>14</a:t>
                      </a:r>
                    </a:p>
                  </a:txBody>
                  <a:tcPr/>
                </a:tc>
                <a:extLst>
                  <a:ext uri="{0D108BD9-81ED-4DB2-BD59-A6C34878D82A}">
                    <a16:rowId xmlns:a16="http://schemas.microsoft.com/office/drawing/2014/main" val="2836757334"/>
                  </a:ext>
                </a:extLst>
              </a:tr>
              <a:tr h="370840">
                <a:tc>
                  <a:txBody>
                    <a:bodyPr/>
                    <a:lstStyle/>
                    <a:p>
                      <a:r>
                        <a:rPr lang="en-GB" sz="1200" dirty="0"/>
                        <a:t>Emergency</a:t>
                      </a:r>
                    </a:p>
                  </a:txBody>
                  <a:tcPr/>
                </a:tc>
                <a:tc>
                  <a:txBody>
                    <a:bodyPr/>
                    <a:lstStyle/>
                    <a:p>
                      <a:pPr algn="ctr"/>
                      <a:r>
                        <a:rPr lang="en-GB" sz="1200" dirty="0">
                          <a:solidFill>
                            <a:schemeClr val="tx1"/>
                          </a:solidFill>
                        </a:rPr>
                        <a:t>1 (100%)</a:t>
                      </a:r>
                    </a:p>
                  </a:txBody>
                  <a:tcPr/>
                </a:tc>
                <a:tc>
                  <a:txBody>
                    <a:bodyPr/>
                    <a:lstStyle/>
                    <a:p>
                      <a:pPr algn="ctr"/>
                      <a:r>
                        <a:rPr lang="en-GB" sz="1200" dirty="0">
                          <a:solidFill>
                            <a:schemeClr val="tx1"/>
                          </a:solidFill>
                        </a:rPr>
                        <a:t>0</a:t>
                      </a:r>
                    </a:p>
                  </a:txBody>
                  <a:tcPr/>
                </a:tc>
                <a:tc>
                  <a:txBody>
                    <a:bodyPr/>
                    <a:lstStyle/>
                    <a:p>
                      <a:pPr algn="ctr"/>
                      <a:r>
                        <a:rPr lang="en-GB" sz="1200" dirty="0">
                          <a:solidFill>
                            <a:schemeClr val="tx1"/>
                          </a:solidFill>
                        </a:rPr>
                        <a:t>0</a:t>
                      </a:r>
                    </a:p>
                  </a:txBody>
                  <a:tcPr/>
                </a:tc>
                <a:tc>
                  <a:txBody>
                    <a:bodyPr/>
                    <a:lstStyle/>
                    <a:p>
                      <a:pPr algn="ctr"/>
                      <a:r>
                        <a:rPr lang="en-GB" sz="1200" dirty="0">
                          <a:solidFill>
                            <a:schemeClr val="tx1"/>
                          </a:solidFill>
                        </a:rPr>
                        <a:t>1</a:t>
                      </a:r>
                    </a:p>
                  </a:txBody>
                  <a:tcPr/>
                </a:tc>
                <a:extLst>
                  <a:ext uri="{0D108BD9-81ED-4DB2-BD59-A6C34878D82A}">
                    <a16:rowId xmlns:a16="http://schemas.microsoft.com/office/drawing/2014/main" val="272492507"/>
                  </a:ext>
                </a:extLst>
              </a:tr>
              <a:tr h="370840">
                <a:tc>
                  <a:txBody>
                    <a:bodyPr/>
                    <a:lstStyle/>
                    <a:p>
                      <a:r>
                        <a:rPr lang="en-GB" sz="1200" b="1" dirty="0">
                          <a:solidFill>
                            <a:schemeClr val="bg1"/>
                          </a:solidFill>
                        </a:rPr>
                        <a:t>Overall Total</a:t>
                      </a:r>
                    </a:p>
                  </a:txBody>
                  <a:tcPr>
                    <a:solidFill>
                      <a:schemeClr val="accent1"/>
                    </a:solidFill>
                  </a:tcPr>
                </a:tc>
                <a:tc>
                  <a:txBody>
                    <a:bodyPr/>
                    <a:lstStyle/>
                    <a:p>
                      <a:pPr algn="ctr"/>
                      <a:r>
                        <a:rPr lang="en-GB" sz="1200" b="1" dirty="0">
                          <a:solidFill>
                            <a:schemeClr val="bg1"/>
                          </a:solidFill>
                        </a:rPr>
                        <a:t>598</a:t>
                      </a:r>
                    </a:p>
                  </a:txBody>
                  <a:tcPr>
                    <a:solidFill>
                      <a:schemeClr val="accent1"/>
                    </a:solidFill>
                  </a:tcPr>
                </a:tc>
                <a:tc>
                  <a:txBody>
                    <a:bodyPr/>
                    <a:lstStyle/>
                    <a:p>
                      <a:pPr algn="ctr"/>
                      <a:r>
                        <a:rPr lang="en-GB" sz="1200" b="1" dirty="0">
                          <a:solidFill>
                            <a:schemeClr val="bg1"/>
                          </a:solidFill>
                        </a:rPr>
                        <a:t>188</a:t>
                      </a:r>
                    </a:p>
                  </a:txBody>
                  <a:tcPr>
                    <a:solidFill>
                      <a:schemeClr val="accent1"/>
                    </a:solidFill>
                  </a:tcPr>
                </a:tc>
                <a:tc>
                  <a:txBody>
                    <a:bodyPr/>
                    <a:lstStyle/>
                    <a:p>
                      <a:pPr algn="ctr"/>
                      <a:r>
                        <a:rPr lang="en-GB" sz="1200" b="1" dirty="0">
                          <a:solidFill>
                            <a:schemeClr val="bg1"/>
                          </a:solidFill>
                        </a:rPr>
                        <a:t>94</a:t>
                      </a:r>
                    </a:p>
                  </a:txBody>
                  <a:tcPr>
                    <a:solidFill>
                      <a:schemeClr val="accent1"/>
                    </a:solidFill>
                  </a:tcPr>
                </a:tc>
                <a:tc>
                  <a:txBody>
                    <a:bodyPr/>
                    <a:lstStyle/>
                    <a:p>
                      <a:pPr algn="ctr"/>
                      <a:r>
                        <a:rPr lang="en-GB" sz="1200" b="1" dirty="0">
                          <a:solidFill>
                            <a:schemeClr val="bg1"/>
                          </a:solidFill>
                        </a:rPr>
                        <a:t>880</a:t>
                      </a:r>
                    </a:p>
                  </a:txBody>
                  <a:tcPr>
                    <a:solidFill>
                      <a:schemeClr val="accent1"/>
                    </a:solidFill>
                  </a:tcPr>
                </a:tc>
                <a:extLst>
                  <a:ext uri="{0D108BD9-81ED-4DB2-BD59-A6C34878D82A}">
                    <a16:rowId xmlns:a16="http://schemas.microsoft.com/office/drawing/2014/main" val="3106201146"/>
                  </a:ext>
                </a:extLst>
              </a:tr>
            </a:tbl>
          </a:graphicData>
        </a:graphic>
      </p:graphicFrame>
    </p:spTree>
    <p:extLst>
      <p:ext uri="{BB962C8B-B14F-4D97-AF65-F5344CB8AC3E}">
        <p14:creationId xmlns:p14="http://schemas.microsoft.com/office/powerpoint/2010/main" val="2864415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31146-0C81-4157-3D5E-462E40D0E766}"/>
              </a:ext>
            </a:extLst>
          </p:cNvPr>
          <p:cNvSpPr>
            <a:spLocks noGrp="1"/>
          </p:cNvSpPr>
          <p:nvPr>
            <p:ph type="title"/>
          </p:nvPr>
        </p:nvSpPr>
        <p:spPr>
          <a:xfrm>
            <a:off x="441000" y="571529"/>
            <a:ext cx="5976000" cy="1296000"/>
          </a:xfrm>
        </p:spPr>
        <p:txBody>
          <a:bodyPr/>
          <a:lstStyle/>
          <a:p>
            <a:r>
              <a:rPr lang="en-GB" sz="2400" dirty="0">
                <a:solidFill>
                  <a:schemeClr val="accent1"/>
                </a:solidFill>
              </a:rPr>
              <a:t>Demographics</a:t>
            </a:r>
          </a:p>
        </p:txBody>
      </p:sp>
      <p:graphicFrame>
        <p:nvGraphicFramePr>
          <p:cNvPr id="2" name="Table 4">
            <a:extLst>
              <a:ext uri="{FF2B5EF4-FFF2-40B4-BE49-F238E27FC236}">
                <a16:creationId xmlns:a16="http://schemas.microsoft.com/office/drawing/2014/main" id="{AFA29FCB-F032-ED2C-78CE-3BD41CA5BE3E}"/>
              </a:ext>
            </a:extLst>
          </p:cNvPr>
          <p:cNvGraphicFramePr>
            <a:graphicFrameLocks noGrp="1"/>
          </p:cNvGraphicFramePr>
          <p:nvPr>
            <p:extLst>
              <p:ext uri="{D42A27DB-BD31-4B8C-83A1-F6EECF244321}">
                <p14:modId xmlns:p14="http://schemas.microsoft.com/office/powerpoint/2010/main" val="3311030267"/>
              </p:ext>
            </p:extLst>
          </p:nvPr>
        </p:nvGraphicFramePr>
        <p:xfrm>
          <a:off x="441000" y="1275309"/>
          <a:ext cx="2948213" cy="2552350"/>
        </p:xfrm>
        <a:graphic>
          <a:graphicData uri="http://schemas.openxmlformats.org/drawingml/2006/table">
            <a:tbl>
              <a:tblPr firstRow="1" bandRow="1">
                <a:tableStyleId>{5940675A-B579-460E-94D1-54222C63F5DA}</a:tableStyleId>
              </a:tblPr>
              <a:tblGrid>
                <a:gridCol w="1250874">
                  <a:extLst>
                    <a:ext uri="{9D8B030D-6E8A-4147-A177-3AD203B41FA5}">
                      <a16:colId xmlns:a16="http://schemas.microsoft.com/office/drawing/2014/main" val="1875536826"/>
                    </a:ext>
                  </a:extLst>
                </a:gridCol>
                <a:gridCol w="799754">
                  <a:extLst>
                    <a:ext uri="{9D8B030D-6E8A-4147-A177-3AD203B41FA5}">
                      <a16:colId xmlns:a16="http://schemas.microsoft.com/office/drawing/2014/main" val="3661947517"/>
                    </a:ext>
                  </a:extLst>
                </a:gridCol>
                <a:gridCol w="897585">
                  <a:extLst>
                    <a:ext uri="{9D8B030D-6E8A-4147-A177-3AD203B41FA5}">
                      <a16:colId xmlns:a16="http://schemas.microsoft.com/office/drawing/2014/main" val="836332897"/>
                    </a:ext>
                  </a:extLst>
                </a:gridCol>
              </a:tblGrid>
              <a:tr h="647830">
                <a:tc>
                  <a:txBody>
                    <a:bodyPr/>
                    <a:lstStyle/>
                    <a:p>
                      <a:r>
                        <a:rPr lang="en-GB" sz="800" b="1" dirty="0">
                          <a:solidFill>
                            <a:schemeClr val="bg1"/>
                          </a:solidFill>
                        </a:rPr>
                        <a:t>Gender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93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Man(including trans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267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3246775"/>
                  </a:ext>
                </a:extLst>
              </a:tr>
              <a:tr h="313184">
                <a:tc>
                  <a:txBody>
                    <a:bodyPr/>
                    <a:lstStyle/>
                    <a:p>
                      <a:r>
                        <a:rPr lang="en-GB" sz="800" dirty="0"/>
                        <a:t>Woman (including trans woman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6792">
                <a:tc>
                  <a:txBody>
                    <a:bodyPr/>
                    <a:lstStyle/>
                    <a:p>
                      <a:r>
                        <a:rPr lang="en-GB" sz="800" dirty="0"/>
                        <a:t>Non- binary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21735"/>
                  </a:ext>
                </a:extLst>
              </a:tr>
              <a:tr h="246792">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4096482"/>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7" name="Table 4">
            <a:extLst>
              <a:ext uri="{FF2B5EF4-FFF2-40B4-BE49-F238E27FC236}">
                <a16:creationId xmlns:a16="http://schemas.microsoft.com/office/drawing/2014/main" id="{97BC322C-768E-533A-DDD2-5A5DCE4D2229}"/>
              </a:ext>
            </a:extLst>
          </p:cNvPr>
          <p:cNvGraphicFramePr>
            <a:graphicFrameLocks noGrp="1"/>
          </p:cNvGraphicFramePr>
          <p:nvPr>
            <p:extLst>
              <p:ext uri="{D42A27DB-BD31-4B8C-83A1-F6EECF244321}">
                <p14:modId xmlns:p14="http://schemas.microsoft.com/office/powerpoint/2010/main" val="2875812547"/>
              </p:ext>
            </p:extLst>
          </p:nvPr>
        </p:nvGraphicFramePr>
        <p:xfrm>
          <a:off x="440999" y="4000374"/>
          <a:ext cx="2948213" cy="3575902"/>
        </p:xfrm>
        <a:graphic>
          <a:graphicData uri="http://schemas.openxmlformats.org/drawingml/2006/table">
            <a:tbl>
              <a:tblPr firstRow="1" bandRow="1">
                <a:tableStyleId>{5940675A-B579-460E-94D1-54222C63F5DA}</a:tableStyleId>
              </a:tblPr>
              <a:tblGrid>
                <a:gridCol w="1250874">
                  <a:extLst>
                    <a:ext uri="{9D8B030D-6E8A-4147-A177-3AD203B41FA5}">
                      <a16:colId xmlns:a16="http://schemas.microsoft.com/office/drawing/2014/main" val="1875536826"/>
                    </a:ext>
                  </a:extLst>
                </a:gridCol>
                <a:gridCol w="799754">
                  <a:extLst>
                    <a:ext uri="{9D8B030D-6E8A-4147-A177-3AD203B41FA5}">
                      <a16:colId xmlns:a16="http://schemas.microsoft.com/office/drawing/2014/main" val="3661947517"/>
                    </a:ext>
                  </a:extLst>
                </a:gridCol>
                <a:gridCol w="897585">
                  <a:extLst>
                    <a:ext uri="{9D8B030D-6E8A-4147-A177-3AD203B41FA5}">
                      <a16:colId xmlns:a16="http://schemas.microsoft.com/office/drawing/2014/main" val="836332897"/>
                    </a:ext>
                  </a:extLst>
                </a:gridCol>
              </a:tblGrid>
              <a:tr h="647830">
                <a:tc>
                  <a:txBody>
                    <a:bodyPr/>
                    <a:lstStyle/>
                    <a:p>
                      <a:r>
                        <a:rPr lang="en-GB" sz="800" b="1" dirty="0">
                          <a:solidFill>
                            <a:schemeClr val="bg1"/>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46792">
                <a:tc>
                  <a:txBody>
                    <a:bodyPr/>
                    <a:lstStyle/>
                    <a:p>
                      <a:r>
                        <a:rPr lang="en-GB" sz="800" dirty="0"/>
                        <a:t>Under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1604535"/>
                  </a:ext>
                </a:extLst>
              </a:tr>
              <a:tr h="246792">
                <a:tc>
                  <a:txBody>
                    <a:bodyPr/>
                    <a:lstStyle/>
                    <a:p>
                      <a:r>
                        <a:rPr lang="en-GB" sz="800" dirty="0"/>
                        <a:t>18-24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5691131"/>
                  </a:ext>
                </a:extLst>
              </a:tr>
              <a:tr h="246792">
                <a:tc>
                  <a:txBody>
                    <a:bodyPr/>
                    <a:lstStyle/>
                    <a:p>
                      <a:r>
                        <a:rPr lang="en-GB" sz="800" dirty="0"/>
                        <a:t>25-34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35-44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246792">
                <a:tc>
                  <a:txBody>
                    <a:bodyPr/>
                    <a:lstStyle/>
                    <a:p>
                      <a:r>
                        <a:rPr lang="en-GB" sz="800" dirty="0"/>
                        <a:t>45-54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042833"/>
                  </a:ext>
                </a:extLst>
              </a:tr>
              <a:tr h="246792">
                <a:tc>
                  <a:txBody>
                    <a:bodyPr/>
                    <a:lstStyle/>
                    <a:p>
                      <a:r>
                        <a:rPr lang="en-GB" sz="800" dirty="0"/>
                        <a:t>55-64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4096482"/>
                  </a:ext>
                </a:extLst>
              </a:tr>
              <a:tr h="246792">
                <a:tc>
                  <a:txBody>
                    <a:bodyPr/>
                    <a:lstStyle/>
                    <a:p>
                      <a:r>
                        <a:rPr lang="en-GB" sz="800" dirty="0"/>
                        <a:t>65-74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02909"/>
                  </a:ext>
                </a:extLst>
              </a:tr>
              <a:tr h="246792">
                <a:tc>
                  <a:txBody>
                    <a:bodyPr/>
                    <a:lstStyle/>
                    <a:p>
                      <a:r>
                        <a:rPr lang="en-GB" sz="800" dirty="0"/>
                        <a:t>75-84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430202"/>
                  </a:ext>
                </a:extLst>
              </a:tr>
              <a:tr h="246792">
                <a:tc>
                  <a:txBody>
                    <a:bodyPr/>
                    <a:lstStyle/>
                    <a:p>
                      <a:r>
                        <a:rPr lang="en-GB" sz="800"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6315157"/>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669288"/>
                  </a:ext>
                </a:extLst>
              </a:tr>
              <a:tr h="193417">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278092"/>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8" name="Table 4">
            <a:extLst>
              <a:ext uri="{FF2B5EF4-FFF2-40B4-BE49-F238E27FC236}">
                <a16:creationId xmlns:a16="http://schemas.microsoft.com/office/drawing/2014/main" id="{3E073ED0-1C66-D08B-35F6-9EE0AFF78A66}"/>
              </a:ext>
            </a:extLst>
          </p:cNvPr>
          <p:cNvGraphicFramePr>
            <a:graphicFrameLocks noGrp="1"/>
          </p:cNvGraphicFramePr>
          <p:nvPr>
            <p:extLst>
              <p:ext uri="{D42A27DB-BD31-4B8C-83A1-F6EECF244321}">
                <p14:modId xmlns:p14="http://schemas.microsoft.com/office/powerpoint/2010/main" val="1026971627"/>
              </p:ext>
            </p:extLst>
          </p:nvPr>
        </p:nvGraphicFramePr>
        <p:xfrm>
          <a:off x="408779" y="7823738"/>
          <a:ext cx="2948213" cy="2128582"/>
        </p:xfrm>
        <a:graphic>
          <a:graphicData uri="http://schemas.openxmlformats.org/drawingml/2006/table">
            <a:tbl>
              <a:tblPr firstRow="1" bandRow="1">
                <a:tableStyleId>{5940675A-B579-460E-94D1-54222C63F5DA}</a:tableStyleId>
              </a:tblPr>
              <a:tblGrid>
                <a:gridCol w="1250874">
                  <a:extLst>
                    <a:ext uri="{9D8B030D-6E8A-4147-A177-3AD203B41FA5}">
                      <a16:colId xmlns:a16="http://schemas.microsoft.com/office/drawing/2014/main" val="1875536826"/>
                    </a:ext>
                  </a:extLst>
                </a:gridCol>
                <a:gridCol w="799754">
                  <a:extLst>
                    <a:ext uri="{9D8B030D-6E8A-4147-A177-3AD203B41FA5}">
                      <a16:colId xmlns:a16="http://schemas.microsoft.com/office/drawing/2014/main" val="3661947517"/>
                    </a:ext>
                  </a:extLst>
                </a:gridCol>
                <a:gridCol w="897585">
                  <a:extLst>
                    <a:ext uri="{9D8B030D-6E8A-4147-A177-3AD203B41FA5}">
                      <a16:colId xmlns:a16="http://schemas.microsoft.com/office/drawing/2014/main" val="836332897"/>
                    </a:ext>
                  </a:extLst>
                </a:gridCol>
              </a:tblGrid>
              <a:tr h="647830">
                <a:tc>
                  <a:txBody>
                    <a:bodyPr/>
                    <a:lstStyle/>
                    <a:p>
                      <a:r>
                        <a:rPr lang="en-GB" sz="800" b="1" dirty="0">
                          <a:solidFill>
                            <a:schemeClr val="bg1"/>
                          </a:solidFill>
                        </a:rPr>
                        <a:t>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46792">
                <a:tc>
                  <a:txBody>
                    <a:bodyPr/>
                    <a:lstStyle/>
                    <a:p>
                      <a:r>
                        <a:rPr lang="en-GB" sz="8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4147480"/>
                  </a:ext>
                </a:extLst>
              </a:tr>
              <a:tr h="246792">
                <a:tc>
                  <a:txBody>
                    <a:bodyPr/>
                    <a:lstStyle/>
                    <a:p>
                      <a:r>
                        <a:rPr lang="en-GB" sz="8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624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6502722"/>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Not 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1532142"/>
                  </a:ext>
                </a:extLst>
              </a:tr>
              <a:tr h="246792">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2121081"/>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9" name="Table 4">
            <a:extLst>
              <a:ext uri="{FF2B5EF4-FFF2-40B4-BE49-F238E27FC236}">
                <a16:creationId xmlns:a16="http://schemas.microsoft.com/office/drawing/2014/main" id="{9A795716-076B-81C0-CF50-E5B4CB357CCA}"/>
              </a:ext>
            </a:extLst>
          </p:cNvPr>
          <p:cNvGraphicFramePr>
            <a:graphicFrameLocks noGrp="1"/>
          </p:cNvGraphicFramePr>
          <p:nvPr>
            <p:extLst>
              <p:ext uri="{D42A27DB-BD31-4B8C-83A1-F6EECF244321}">
                <p14:modId xmlns:p14="http://schemas.microsoft.com/office/powerpoint/2010/main" val="2382124962"/>
              </p:ext>
            </p:extLst>
          </p:nvPr>
        </p:nvGraphicFramePr>
        <p:xfrm>
          <a:off x="3633618" y="1275309"/>
          <a:ext cx="2948213" cy="6349573"/>
        </p:xfrm>
        <a:graphic>
          <a:graphicData uri="http://schemas.openxmlformats.org/drawingml/2006/table">
            <a:tbl>
              <a:tblPr firstRow="1" bandRow="1">
                <a:tableStyleId>{5940675A-B579-460E-94D1-54222C63F5DA}</a:tableStyleId>
              </a:tblPr>
              <a:tblGrid>
                <a:gridCol w="1250874">
                  <a:extLst>
                    <a:ext uri="{9D8B030D-6E8A-4147-A177-3AD203B41FA5}">
                      <a16:colId xmlns:a16="http://schemas.microsoft.com/office/drawing/2014/main" val="1875536826"/>
                    </a:ext>
                  </a:extLst>
                </a:gridCol>
                <a:gridCol w="799754">
                  <a:extLst>
                    <a:ext uri="{9D8B030D-6E8A-4147-A177-3AD203B41FA5}">
                      <a16:colId xmlns:a16="http://schemas.microsoft.com/office/drawing/2014/main" val="3661947517"/>
                    </a:ext>
                  </a:extLst>
                </a:gridCol>
                <a:gridCol w="897585">
                  <a:extLst>
                    <a:ext uri="{9D8B030D-6E8A-4147-A177-3AD203B41FA5}">
                      <a16:colId xmlns:a16="http://schemas.microsoft.com/office/drawing/2014/main" val="836332897"/>
                    </a:ext>
                  </a:extLst>
                </a:gridCol>
              </a:tblGrid>
              <a:tr h="527893">
                <a:tc>
                  <a:txBody>
                    <a:bodyPr/>
                    <a:lstStyle/>
                    <a:p>
                      <a:r>
                        <a:rPr lang="en-GB" sz="800" b="1" dirty="0">
                          <a:solidFill>
                            <a:schemeClr val="bg1"/>
                          </a:solidFill>
                        </a:rPr>
                        <a:t>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176227">
                <a:tc>
                  <a:txBody>
                    <a:bodyPr/>
                    <a:lstStyle/>
                    <a:p>
                      <a:r>
                        <a:rPr lang="en-GB" sz="800" dirty="0"/>
                        <a:t>White British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403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40697"/>
                  </a:ext>
                </a:extLst>
              </a:tr>
              <a:tr h="176227">
                <a:tc>
                  <a:txBody>
                    <a:bodyPr/>
                    <a:lstStyle/>
                    <a:p>
                      <a:r>
                        <a:rPr lang="en-GB" sz="800" dirty="0"/>
                        <a:t>Irish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3776747"/>
                  </a:ext>
                </a:extLst>
              </a:tr>
              <a:tr h="273207">
                <a:tc>
                  <a:txBody>
                    <a:bodyPr/>
                    <a:lstStyle/>
                    <a:p>
                      <a:r>
                        <a:rPr lang="en-GB" sz="800" dirty="0"/>
                        <a:t>Gypsy or Irish Traveler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924648"/>
                  </a:ext>
                </a:extLst>
              </a:tr>
              <a:tr h="176227">
                <a:tc>
                  <a:txBody>
                    <a:bodyPr/>
                    <a:lstStyle/>
                    <a:p>
                      <a:r>
                        <a:rPr lang="en-GB" sz="800" dirty="0"/>
                        <a:t>Roma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9913866"/>
                  </a:ext>
                </a:extLst>
              </a:tr>
              <a:tr h="273207">
                <a:tc>
                  <a:txBody>
                    <a:bodyPr/>
                    <a:lstStyle/>
                    <a:p>
                      <a:r>
                        <a:rPr lang="en-GB" sz="800" dirty="0"/>
                        <a:t>Any Other White background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6498089"/>
                  </a:ext>
                </a:extLst>
              </a:tr>
              <a:tr h="176227">
                <a:tc>
                  <a:txBody>
                    <a:bodyPr/>
                    <a:lstStyle/>
                    <a:p>
                      <a:r>
                        <a:rPr lang="en-GB" sz="800" dirty="0"/>
                        <a:t>Bangladeshi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5149374"/>
                  </a:ext>
                </a:extLst>
              </a:tr>
              <a:tr h="176227">
                <a:tc>
                  <a:txBody>
                    <a:bodyPr/>
                    <a:lstStyle/>
                    <a:p>
                      <a:r>
                        <a:rPr lang="en-GB" sz="800" dirty="0"/>
                        <a:t>Chinese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02305"/>
                  </a:ext>
                </a:extLst>
              </a:tr>
              <a:tr h="176227">
                <a:tc>
                  <a:txBody>
                    <a:bodyPr/>
                    <a:lstStyle/>
                    <a:p>
                      <a:r>
                        <a:rPr lang="en-GB" sz="800" dirty="0"/>
                        <a:t>Indian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887514"/>
                  </a:ext>
                </a:extLst>
              </a:tr>
              <a:tr h="176227">
                <a:tc>
                  <a:txBody>
                    <a:bodyPr/>
                    <a:lstStyle/>
                    <a:p>
                      <a:r>
                        <a:rPr lang="en-GB" sz="800" dirty="0"/>
                        <a:t>Pakistani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2500515"/>
                  </a:ext>
                </a:extLst>
              </a:tr>
              <a:tr h="273207">
                <a:tc>
                  <a:txBody>
                    <a:bodyPr/>
                    <a:lstStyle/>
                    <a:p>
                      <a:r>
                        <a:rPr lang="en-GB" sz="800" dirty="0"/>
                        <a:t>Any Other Asian background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2070813"/>
                  </a:ext>
                </a:extLst>
              </a:tr>
              <a:tr h="176227">
                <a:tc>
                  <a:txBody>
                    <a:bodyPr/>
                    <a:lstStyle/>
                    <a:p>
                      <a:r>
                        <a:rPr lang="en-GB" sz="800" dirty="0"/>
                        <a:t>African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4406719"/>
                  </a:ext>
                </a:extLst>
              </a:tr>
              <a:tr h="176227">
                <a:tc>
                  <a:txBody>
                    <a:bodyPr/>
                    <a:lstStyle/>
                    <a:p>
                      <a:r>
                        <a:rPr lang="en-GB" sz="800" dirty="0"/>
                        <a:t>Caribbean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9938439"/>
                  </a:ext>
                </a:extLst>
              </a:tr>
              <a:tr h="273207">
                <a:tc>
                  <a:txBody>
                    <a:bodyPr/>
                    <a:lstStyle/>
                    <a:p>
                      <a:r>
                        <a:rPr lang="en-GB" sz="800" dirty="0"/>
                        <a:t>Any Other Black background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4919077"/>
                  </a:ext>
                </a:extLst>
              </a:tr>
              <a:tr h="176227">
                <a:tc>
                  <a:txBody>
                    <a:bodyPr/>
                    <a:lstStyle/>
                    <a:p>
                      <a:r>
                        <a:rPr lang="en-GB" sz="800" dirty="0"/>
                        <a:t>Asian and 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7334475"/>
                  </a:ext>
                </a:extLst>
              </a:tr>
              <a:tr h="273207">
                <a:tc>
                  <a:txBody>
                    <a:bodyPr/>
                    <a:lstStyle/>
                    <a:p>
                      <a:r>
                        <a:rPr lang="en-GB" sz="800" dirty="0"/>
                        <a:t>Black African and 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7667764"/>
                  </a:ext>
                </a:extLst>
              </a:tr>
              <a:tr h="273207">
                <a:tc>
                  <a:txBody>
                    <a:bodyPr/>
                    <a:lstStyle/>
                    <a:p>
                      <a:r>
                        <a:rPr lang="en-GB" sz="800" dirty="0"/>
                        <a:t>Black Caribbean and 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6728770"/>
                  </a:ext>
                </a:extLst>
              </a:tr>
              <a:tr h="372556">
                <a:tc>
                  <a:txBody>
                    <a:bodyPr/>
                    <a:lstStyle/>
                    <a:p>
                      <a:r>
                        <a:rPr lang="en-GB" sz="800" dirty="0"/>
                        <a:t>Any other Mixed / Multiple ethnic groups background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699553"/>
                  </a:ext>
                </a:extLst>
              </a:tr>
              <a:tr h="176227">
                <a:tc>
                  <a:txBody>
                    <a:bodyPr/>
                    <a:lstStyle/>
                    <a:p>
                      <a:r>
                        <a:rPr lang="en-GB" sz="800" dirty="0"/>
                        <a:t>Arab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3733253"/>
                  </a:ext>
                </a:extLst>
              </a:tr>
              <a:tr h="273207">
                <a:tc>
                  <a:txBody>
                    <a:bodyPr/>
                    <a:lstStyle/>
                    <a:p>
                      <a:r>
                        <a:rPr lang="en-GB" sz="800" dirty="0"/>
                        <a:t>Any Other Ethnic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1421917"/>
                  </a:ext>
                </a:extLst>
              </a:tr>
              <a:tr h="176227">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2308428"/>
                  </a:ext>
                </a:extLst>
              </a:tr>
              <a:tr h="176227">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0300665"/>
                  </a:ext>
                </a:extLst>
              </a:tr>
              <a:tr h="20110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r>
                        <a:rPr lang="en-GB" sz="1000" b="1"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sp>
        <p:nvSpPr>
          <p:cNvPr id="5" name="Slide Number Placeholder 1">
            <a:extLst>
              <a:ext uri="{FF2B5EF4-FFF2-40B4-BE49-F238E27FC236}">
                <a16:creationId xmlns:a16="http://schemas.microsoft.com/office/drawing/2014/main" id="{54B9C15B-CB46-4D63-0882-34C0FDCC886C}"/>
              </a:ext>
            </a:extLst>
          </p:cNvPr>
          <p:cNvSpPr>
            <a:spLocks noGrp="1"/>
          </p:cNvSpPr>
          <p:nvPr>
            <p:ph type="sldNum" sz="quarter" idx="12"/>
          </p:nvPr>
        </p:nvSpPr>
        <p:spPr>
          <a:xfrm>
            <a:off x="5876552" y="339081"/>
            <a:ext cx="581000" cy="360000"/>
          </a:xfrm>
        </p:spPr>
        <p:txBody>
          <a:bodyPr/>
          <a:lstStyle/>
          <a:p>
            <a:fld id="{9295DF58-4118-4551-8C61-1A7ED177FA2D}" type="slidenum">
              <a:rPr lang="en-GB" noProof="0" smtClean="0"/>
              <a:pPr/>
              <a:t>43</a:t>
            </a:fld>
            <a:endParaRPr lang="en-GB" noProof="0" dirty="0"/>
          </a:p>
        </p:txBody>
      </p:sp>
      <p:graphicFrame>
        <p:nvGraphicFramePr>
          <p:cNvPr id="13" name="Table 4">
            <a:extLst>
              <a:ext uri="{FF2B5EF4-FFF2-40B4-BE49-F238E27FC236}">
                <a16:creationId xmlns:a16="http://schemas.microsoft.com/office/drawing/2014/main" id="{72078799-6480-A326-EA0C-B182D43EDA17}"/>
              </a:ext>
            </a:extLst>
          </p:cNvPr>
          <p:cNvGraphicFramePr>
            <a:graphicFrameLocks noGrp="1"/>
          </p:cNvGraphicFramePr>
          <p:nvPr>
            <p:extLst>
              <p:ext uri="{D42A27DB-BD31-4B8C-83A1-F6EECF244321}">
                <p14:modId xmlns:p14="http://schemas.microsoft.com/office/powerpoint/2010/main" val="359378506"/>
              </p:ext>
            </p:extLst>
          </p:nvPr>
        </p:nvGraphicFramePr>
        <p:xfrm>
          <a:off x="3643329" y="7823738"/>
          <a:ext cx="2928790" cy="2137673"/>
        </p:xfrm>
        <a:graphic>
          <a:graphicData uri="http://schemas.openxmlformats.org/drawingml/2006/table">
            <a:tbl>
              <a:tblPr firstRow="1" bandRow="1">
                <a:tableStyleId>{5940675A-B579-460E-94D1-54222C63F5DA}</a:tableStyleId>
              </a:tblPr>
              <a:tblGrid>
                <a:gridCol w="1242633">
                  <a:extLst>
                    <a:ext uri="{9D8B030D-6E8A-4147-A177-3AD203B41FA5}">
                      <a16:colId xmlns:a16="http://schemas.microsoft.com/office/drawing/2014/main" val="1875536826"/>
                    </a:ext>
                  </a:extLst>
                </a:gridCol>
                <a:gridCol w="794485">
                  <a:extLst>
                    <a:ext uri="{9D8B030D-6E8A-4147-A177-3AD203B41FA5}">
                      <a16:colId xmlns:a16="http://schemas.microsoft.com/office/drawing/2014/main" val="3661947517"/>
                    </a:ext>
                  </a:extLst>
                </a:gridCol>
                <a:gridCol w="891672">
                  <a:extLst>
                    <a:ext uri="{9D8B030D-6E8A-4147-A177-3AD203B41FA5}">
                      <a16:colId xmlns:a16="http://schemas.microsoft.com/office/drawing/2014/main" val="836332897"/>
                    </a:ext>
                  </a:extLst>
                </a:gridCol>
              </a:tblGrid>
              <a:tr h="671697">
                <a:tc>
                  <a:txBody>
                    <a:bodyPr/>
                    <a:lstStyle/>
                    <a:p>
                      <a:r>
                        <a:rPr lang="en-GB" sz="800" b="1" dirty="0">
                          <a:solidFill>
                            <a:schemeClr val="bg1"/>
                          </a:solidFill>
                        </a:rPr>
                        <a:t>Long-term 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21220">
                <a:tc>
                  <a:txBody>
                    <a:bodyPr/>
                    <a:lstStyle/>
                    <a:p>
                      <a:r>
                        <a:rPr lang="en-GB" sz="8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5112092"/>
                  </a:ext>
                </a:extLst>
              </a:tr>
              <a:tr h="221220">
                <a:tc>
                  <a:txBody>
                    <a:bodyPr/>
                    <a:lstStyle/>
                    <a:p>
                      <a:r>
                        <a:rPr lang="en-GB" sz="8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55884">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55884">
                <a:tc>
                  <a:txBody>
                    <a:bodyPr/>
                    <a:lstStyle/>
                    <a:p>
                      <a:r>
                        <a:rPr lang="en-GB" sz="800" dirty="0"/>
                        <a:t>Not 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790382"/>
                  </a:ext>
                </a:extLst>
              </a:tr>
              <a:tr h="255884">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3911395"/>
                  </a:ext>
                </a:extLst>
              </a:tr>
              <a:tr h="255884">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spTree>
    <p:extLst>
      <p:ext uri="{BB962C8B-B14F-4D97-AF65-F5344CB8AC3E}">
        <p14:creationId xmlns:p14="http://schemas.microsoft.com/office/powerpoint/2010/main" val="3765331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31146-0C81-4157-3D5E-462E40D0E766}"/>
              </a:ext>
            </a:extLst>
          </p:cNvPr>
          <p:cNvSpPr>
            <a:spLocks noGrp="1"/>
          </p:cNvSpPr>
          <p:nvPr>
            <p:ph type="title"/>
          </p:nvPr>
        </p:nvSpPr>
        <p:spPr>
          <a:xfrm>
            <a:off x="441000" y="536951"/>
            <a:ext cx="5976000" cy="1296000"/>
          </a:xfrm>
        </p:spPr>
        <p:txBody>
          <a:bodyPr/>
          <a:lstStyle/>
          <a:p>
            <a:r>
              <a:rPr lang="en-GB" sz="2400" dirty="0">
                <a:solidFill>
                  <a:schemeClr val="accent1"/>
                </a:solidFill>
              </a:rPr>
              <a:t>Demographics</a:t>
            </a:r>
          </a:p>
        </p:txBody>
      </p:sp>
      <p:graphicFrame>
        <p:nvGraphicFramePr>
          <p:cNvPr id="9" name="Table 4">
            <a:extLst>
              <a:ext uri="{FF2B5EF4-FFF2-40B4-BE49-F238E27FC236}">
                <a16:creationId xmlns:a16="http://schemas.microsoft.com/office/drawing/2014/main" id="{59DF47AC-B14F-2657-5B57-E94B47E1EDBF}"/>
              </a:ext>
            </a:extLst>
          </p:cNvPr>
          <p:cNvGraphicFramePr>
            <a:graphicFrameLocks noGrp="1"/>
          </p:cNvGraphicFramePr>
          <p:nvPr>
            <p:extLst>
              <p:ext uri="{D42A27DB-BD31-4B8C-83A1-F6EECF244321}">
                <p14:modId xmlns:p14="http://schemas.microsoft.com/office/powerpoint/2010/main" val="3601207844"/>
              </p:ext>
            </p:extLst>
          </p:nvPr>
        </p:nvGraphicFramePr>
        <p:xfrm>
          <a:off x="400125" y="1184951"/>
          <a:ext cx="2937938" cy="2992044"/>
        </p:xfrm>
        <a:graphic>
          <a:graphicData uri="http://schemas.openxmlformats.org/drawingml/2006/table">
            <a:tbl>
              <a:tblPr firstRow="1" bandRow="1">
                <a:tableStyleId>{5940675A-B579-460E-94D1-54222C63F5DA}</a:tableStyleId>
              </a:tblPr>
              <a:tblGrid>
                <a:gridCol w="1246514">
                  <a:extLst>
                    <a:ext uri="{9D8B030D-6E8A-4147-A177-3AD203B41FA5}">
                      <a16:colId xmlns:a16="http://schemas.microsoft.com/office/drawing/2014/main" val="1875536826"/>
                    </a:ext>
                  </a:extLst>
                </a:gridCol>
                <a:gridCol w="796967">
                  <a:extLst>
                    <a:ext uri="{9D8B030D-6E8A-4147-A177-3AD203B41FA5}">
                      <a16:colId xmlns:a16="http://schemas.microsoft.com/office/drawing/2014/main" val="3661947517"/>
                    </a:ext>
                  </a:extLst>
                </a:gridCol>
                <a:gridCol w="894457">
                  <a:extLst>
                    <a:ext uri="{9D8B030D-6E8A-4147-A177-3AD203B41FA5}">
                      <a16:colId xmlns:a16="http://schemas.microsoft.com/office/drawing/2014/main" val="836332897"/>
                    </a:ext>
                  </a:extLst>
                </a:gridCol>
              </a:tblGrid>
              <a:tr h="647830">
                <a:tc>
                  <a:txBody>
                    <a:bodyPr/>
                    <a:lstStyle/>
                    <a:p>
                      <a:r>
                        <a:rPr lang="en-GB" sz="800" b="1" dirty="0">
                          <a:solidFill>
                            <a:schemeClr val="bg1"/>
                          </a:solidFill>
                        </a:rPr>
                        <a:t>Sexual Orientation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49974">
                <a:tc>
                  <a:txBody>
                    <a:bodyPr/>
                    <a:lstStyle/>
                    <a:p>
                      <a:r>
                        <a:rPr lang="en-GB" sz="800" dirty="0"/>
                        <a:t>Asexual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8183824"/>
                  </a:ext>
                </a:extLst>
              </a:tr>
              <a:tr h="249974">
                <a:tc>
                  <a:txBody>
                    <a:bodyPr/>
                    <a:lstStyle/>
                    <a:p>
                      <a:r>
                        <a:rPr lang="en-GB" sz="800" dirty="0"/>
                        <a:t>Bisexual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6792">
                <a:tc>
                  <a:txBody>
                    <a:bodyPr/>
                    <a:lstStyle/>
                    <a:p>
                      <a:r>
                        <a:rPr lang="en-GB" sz="800" dirty="0"/>
                        <a:t>Gay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Heterosexual/ Straight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665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350778">
                <a:tc>
                  <a:txBody>
                    <a:bodyPr/>
                    <a:lstStyle/>
                    <a:p>
                      <a:r>
                        <a:rPr lang="en-GB" sz="800" dirty="0"/>
                        <a:t>Lesbian / Gay woman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156145"/>
                  </a:ext>
                </a:extLst>
              </a:tr>
              <a:tr h="232576">
                <a:tc>
                  <a:txBody>
                    <a:bodyPr/>
                    <a:lstStyle/>
                    <a:p>
                      <a:r>
                        <a:rPr lang="en-GB" sz="800" dirty="0"/>
                        <a:t>Pansexual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3612580"/>
                  </a:ext>
                </a:extLst>
              </a:tr>
              <a:tr h="216024">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4601320"/>
                  </a:ext>
                </a:extLst>
              </a:tr>
              <a:tr h="216024">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729959"/>
                  </a:ext>
                </a:extLst>
              </a:tr>
              <a:tr h="246792">
                <a:tc>
                  <a:txBody>
                    <a:bodyPr/>
                    <a:lstStyle/>
                    <a:p>
                      <a:r>
                        <a:rPr lang="en-GB" sz="1000" b="1" dirty="0">
                          <a:solidFill>
                            <a:schemeClr val="bg1"/>
                          </a:solidFill>
                        </a:rPr>
                        <a:t>Tota</a:t>
                      </a:r>
                      <a:r>
                        <a:rPr lang="en-GB" sz="10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11" name="Table 4">
            <a:extLst>
              <a:ext uri="{FF2B5EF4-FFF2-40B4-BE49-F238E27FC236}">
                <a16:creationId xmlns:a16="http://schemas.microsoft.com/office/drawing/2014/main" id="{AA23CE67-57B9-3AA0-8F52-01F809F4D284}"/>
              </a:ext>
            </a:extLst>
          </p:cNvPr>
          <p:cNvGraphicFramePr>
            <a:graphicFrameLocks noGrp="1"/>
          </p:cNvGraphicFramePr>
          <p:nvPr>
            <p:extLst>
              <p:ext uri="{D42A27DB-BD31-4B8C-83A1-F6EECF244321}">
                <p14:modId xmlns:p14="http://schemas.microsoft.com/office/powerpoint/2010/main" val="2307785620"/>
              </p:ext>
            </p:extLst>
          </p:nvPr>
        </p:nvGraphicFramePr>
        <p:xfrm>
          <a:off x="3496081" y="4808984"/>
          <a:ext cx="3029261" cy="3012841"/>
        </p:xfrm>
        <a:graphic>
          <a:graphicData uri="http://schemas.openxmlformats.org/drawingml/2006/table">
            <a:tbl>
              <a:tblPr firstRow="1" bandRow="1">
                <a:tableStyleId>{5940675A-B579-460E-94D1-54222C63F5DA}</a:tableStyleId>
              </a:tblPr>
              <a:tblGrid>
                <a:gridCol w="1285261">
                  <a:extLst>
                    <a:ext uri="{9D8B030D-6E8A-4147-A177-3AD203B41FA5}">
                      <a16:colId xmlns:a16="http://schemas.microsoft.com/office/drawing/2014/main" val="1875536826"/>
                    </a:ext>
                  </a:extLst>
                </a:gridCol>
                <a:gridCol w="821740">
                  <a:extLst>
                    <a:ext uri="{9D8B030D-6E8A-4147-A177-3AD203B41FA5}">
                      <a16:colId xmlns:a16="http://schemas.microsoft.com/office/drawing/2014/main" val="3661947517"/>
                    </a:ext>
                  </a:extLst>
                </a:gridCol>
                <a:gridCol w="922260">
                  <a:extLst>
                    <a:ext uri="{9D8B030D-6E8A-4147-A177-3AD203B41FA5}">
                      <a16:colId xmlns:a16="http://schemas.microsoft.com/office/drawing/2014/main" val="836332897"/>
                    </a:ext>
                  </a:extLst>
                </a:gridCol>
              </a:tblGrid>
              <a:tr h="647830">
                <a:tc>
                  <a:txBody>
                    <a:bodyPr/>
                    <a:lstStyle/>
                    <a:p>
                      <a:r>
                        <a:rPr lang="en-GB" sz="800" b="1" dirty="0">
                          <a:solidFill>
                            <a:schemeClr val="bg1"/>
                          </a:solidFill>
                        </a:rPr>
                        <a:t>Pregnancy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191603">
                <a:tc>
                  <a:txBody>
                    <a:bodyPr/>
                    <a:lstStyle/>
                    <a:p>
                      <a:r>
                        <a:rPr lang="en-GB" sz="800" dirty="0"/>
                        <a:t>Currently pregnant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800" kern="1200" dirty="0">
                          <a:solidFill>
                            <a:schemeClr val="tx1"/>
                          </a:solidFill>
                          <a:latin typeface="+mn-lt"/>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335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Currently breastfeeding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800" kern="1200" dirty="0">
                          <a:solidFill>
                            <a:schemeClr val="tx1"/>
                          </a:solidFill>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8085575"/>
                  </a:ext>
                </a:extLst>
              </a:tr>
              <a:tr h="246792">
                <a:tc>
                  <a:txBody>
                    <a:bodyPr/>
                    <a:lstStyle/>
                    <a:p>
                      <a:r>
                        <a:rPr lang="en-GB" sz="800" dirty="0"/>
                        <a:t>Given birth in the last 26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246792">
                <a:tc>
                  <a:txBody>
                    <a:bodyPr/>
                    <a:lstStyle/>
                    <a:p>
                      <a:r>
                        <a:rPr lang="en-GB" sz="800" dirty="0"/>
                        <a:t>Not 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919307"/>
                  </a:ext>
                </a:extLst>
              </a:tr>
              <a:tr h="246792">
                <a:tc>
                  <a:txBody>
                    <a:bodyPr/>
                    <a:lstStyle/>
                    <a:p>
                      <a:r>
                        <a:rPr lang="en-GB" sz="800" dirty="0"/>
                        <a:t>Not relevant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674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5517162"/>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5506"/>
                  </a:ext>
                </a:extLst>
              </a:tr>
              <a:tr h="246792">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3916533"/>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16" name="Table 4">
            <a:extLst>
              <a:ext uri="{FF2B5EF4-FFF2-40B4-BE49-F238E27FC236}">
                <a16:creationId xmlns:a16="http://schemas.microsoft.com/office/drawing/2014/main" id="{A953905E-4B00-C4CD-FF83-654C26BFB2B7}"/>
              </a:ext>
            </a:extLst>
          </p:cNvPr>
          <p:cNvGraphicFramePr>
            <a:graphicFrameLocks noGrp="1"/>
          </p:cNvGraphicFramePr>
          <p:nvPr>
            <p:extLst>
              <p:ext uri="{D42A27DB-BD31-4B8C-83A1-F6EECF244321}">
                <p14:modId xmlns:p14="http://schemas.microsoft.com/office/powerpoint/2010/main" val="2857633948"/>
              </p:ext>
            </p:extLst>
          </p:nvPr>
        </p:nvGraphicFramePr>
        <p:xfrm>
          <a:off x="3496082" y="1192988"/>
          <a:ext cx="3029261" cy="3241582"/>
        </p:xfrm>
        <a:graphic>
          <a:graphicData uri="http://schemas.openxmlformats.org/drawingml/2006/table">
            <a:tbl>
              <a:tblPr firstRow="1" bandRow="1">
                <a:tableStyleId>{5940675A-B579-460E-94D1-54222C63F5DA}</a:tableStyleId>
              </a:tblPr>
              <a:tblGrid>
                <a:gridCol w="1285262">
                  <a:extLst>
                    <a:ext uri="{9D8B030D-6E8A-4147-A177-3AD203B41FA5}">
                      <a16:colId xmlns:a16="http://schemas.microsoft.com/office/drawing/2014/main" val="1875536826"/>
                    </a:ext>
                  </a:extLst>
                </a:gridCol>
                <a:gridCol w="821739">
                  <a:extLst>
                    <a:ext uri="{9D8B030D-6E8A-4147-A177-3AD203B41FA5}">
                      <a16:colId xmlns:a16="http://schemas.microsoft.com/office/drawing/2014/main" val="3661947517"/>
                    </a:ext>
                  </a:extLst>
                </a:gridCol>
                <a:gridCol w="922260">
                  <a:extLst>
                    <a:ext uri="{9D8B030D-6E8A-4147-A177-3AD203B41FA5}">
                      <a16:colId xmlns:a16="http://schemas.microsoft.com/office/drawing/2014/main" val="836332897"/>
                    </a:ext>
                  </a:extLst>
                </a:gridCol>
              </a:tblGrid>
              <a:tr h="647830">
                <a:tc>
                  <a:txBody>
                    <a:bodyPr/>
                    <a:lstStyle/>
                    <a:p>
                      <a:r>
                        <a:rPr lang="en-GB" sz="800" b="1" dirty="0">
                          <a:solidFill>
                            <a:schemeClr val="bg1"/>
                          </a:solidFill>
                        </a:rPr>
                        <a:t>Religion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00452">
                <a:tc>
                  <a:txBody>
                    <a:bodyPr/>
                    <a:lstStyle/>
                    <a:p>
                      <a:r>
                        <a:rPr lang="en-GB" sz="800" dirty="0"/>
                        <a:t>Buddhist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40697"/>
                  </a:ext>
                </a:extLst>
              </a:tr>
              <a:tr h="200452">
                <a:tc>
                  <a:txBody>
                    <a:bodyPr/>
                    <a:lstStyle/>
                    <a:p>
                      <a:r>
                        <a:rPr lang="en-GB" sz="800" dirty="0"/>
                        <a:t>Christian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6502796"/>
                  </a:ext>
                </a:extLst>
              </a:tr>
              <a:tr h="200452">
                <a:tc>
                  <a:txBody>
                    <a:bodyPr/>
                    <a:lstStyle/>
                    <a:p>
                      <a:r>
                        <a:rPr lang="en-GB" sz="800" dirty="0"/>
                        <a:t>Hindu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2291532"/>
                  </a:ext>
                </a:extLst>
              </a:tr>
              <a:tr h="200452">
                <a:tc>
                  <a:txBody>
                    <a:bodyPr/>
                    <a:lstStyle/>
                    <a:p>
                      <a:r>
                        <a:rPr lang="en-GB" sz="800" dirty="0"/>
                        <a:t>Jewish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8767310"/>
                  </a:ext>
                </a:extLst>
              </a:tr>
              <a:tr h="200452">
                <a:tc>
                  <a:txBody>
                    <a:bodyPr/>
                    <a:lstStyle/>
                    <a:p>
                      <a:r>
                        <a:rPr lang="en-GB" sz="800" dirty="0"/>
                        <a:t>Muslim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7698972"/>
                  </a:ext>
                </a:extLst>
              </a:tr>
              <a:tr h="200452">
                <a:tc>
                  <a:txBody>
                    <a:bodyPr/>
                    <a:lstStyle/>
                    <a:p>
                      <a:r>
                        <a:rPr lang="en-GB" sz="800" dirty="0"/>
                        <a:t>Sikh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415724"/>
                  </a:ext>
                </a:extLst>
              </a:tr>
              <a:tr h="200452">
                <a:tc>
                  <a:txBody>
                    <a:bodyPr/>
                    <a:lstStyle/>
                    <a:p>
                      <a:r>
                        <a:rPr lang="en-GB" sz="800" dirty="0"/>
                        <a:t>Spiritualism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0332888"/>
                  </a:ext>
                </a:extLst>
              </a:tr>
              <a:tr h="200452">
                <a:tc>
                  <a:txBody>
                    <a:bodyPr/>
                    <a:lstStyle/>
                    <a:p>
                      <a:r>
                        <a:rPr lang="en-GB" sz="800" dirty="0"/>
                        <a:t>Other religion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7917338"/>
                  </a:ext>
                </a:extLst>
              </a:tr>
              <a:tr h="200452">
                <a:tc>
                  <a:txBody>
                    <a:bodyPr/>
                    <a:lstStyle/>
                    <a:p>
                      <a:r>
                        <a:rPr lang="en-GB" sz="800" dirty="0"/>
                        <a:t>No religion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002764"/>
                  </a:ext>
                </a:extLst>
              </a:tr>
              <a:tr h="20045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2236630"/>
                  </a:ext>
                </a:extLst>
              </a:tr>
              <a:tr h="200452">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1270273"/>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sp>
        <p:nvSpPr>
          <p:cNvPr id="2" name="Slide Number Placeholder 1">
            <a:extLst>
              <a:ext uri="{FF2B5EF4-FFF2-40B4-BE49-F238E27FC236}">
                <a16:creationId xmlns:a16="http://schemas.microsoft.com/office/drawing/2014/main" id="{B83EDCD3-6501-E89C-915B-B960EDDA8829}"/>
              </a:ext>
            </a:extLst>
          </p:cNvPr>
          <p:cNvSpPr>
            <a:spLocks noGrp="1"/>
          </p:cNvSpPr>
          <p:nvPr>
            <p:ph type="sldNum" sz="quarter" idx="12"/>
          </p:nvPr>
        </p:nvSpPr>
        <p:spPr>
          <a:xfrm>
            <a:off x="5876552" y="339081"/>
            <a:ext cx="581000" cy="360000"/>
          </a:xfrm>
        </p:spPr>
        <p:txBody>
          <a:bodyPr/>
          <a:lstStyle/>
          <a:p>
            <a:fld id="{9295DF58-4118-4551-8C61-1A7ED177FA2D}" type="slidenum">
              <a:rPr lang="en-GB" noProof="0" smtClean="0"/>
              <a:pPr/>
              <a:t>44</a:t>
            </a:fld>
            <a:endParaRPr lang="en-GB" noProof="0" dirty="0"/>
          </a:p>
        </p:txBody>
      </p:sp>
      <p:graphicFrame>
        <p:nvGraphicFramePr>
          <p:cNvPr id="7" name="Table 4">
            <a:extLst>
              <a:ext uri="{FF2B5EF4-FFF2-40B4-BE49-F238E27FC236}">
                <a16:creationId xmlns:a16="http://schemas.microsoft.com/office/drawing/2014/main" id="{3D97E0C6-F628-DC56-EE88-CE2633B30095}"/>
              </a:ext>
            </a:extLst>
          </p:cNvPr>
          <p:cNvGraphicFramePr>
            <a:graphicFrameLocks noGrp="1"/>
          </p:cNvGraphicFramePr>
          <p:nvPr>
            <p:extLst>
              <p:ext uri="{D42A27DB-BD31-4B8C-83A1-F6EECF244321}">
                <p14:modId xmlns:p14="http://schemas.microsoft.com/office/powerpoint/2010/main" val="4039746896"/>
              </p:ext>
            </p:extLst>
          </p:nvPr>
        </p:nvGraphicFramePr>
        <p:xfrm>
          <a:off x="434551" y="4807843"/>
          <a:ext cx="2937938" cy="4034578"/>
        </p:xfrm>
        <a:graphic>
          <a:graphicData uri="http://schemas.openxmlformats.org/drawingml/2006/table">
            <a:tbl>
              <a:tblPr firstRow="1" bandRow="1">
                <a:tableStyleId>{5940675A-B579-460E-94D1-54222C63F5DA}</a:tableStyleId>
              </a:tblPr>
              <a:tblGrid>
                <a:gridCol w="1246514">
                  <a:extLst>
                    <a:ext uri="{9D8B030D-6E8A-4147-A177-3AD203B41FA5}">
                      <a16:colId xmlns:a16="http://schemas.microsoft.com/office/drawing/2014/main" val="1875536826"/>
                    </a:ext>
                  </a:extLst>
                </a:gridCol>
                <a:gridCol w="796967">
                  <a:extLst>
                    <a:ext uri="{9D8B030D-6E8A-4147-A177-3AD203B41FA5}">
                      <a16:colId xmlns:a16="http://schemas.microsoft.com/office/drawing/2014/main" val="3661947517"/>
                    </a:ext>
                  </a:extLst>
                </a:gridCol>
                <a:gridCol w="894457">
                  <a:extLst>
                    <a:ext uri="{9D8B030D-6E8A-4147-A177-3AD203B41FA5}">
                      <a16:colId xmlns:a16="http://schemas.microsoft.com/office/drawing/2014/main" val="836332897"/>
                    </a:ext>
                  </a:extLst>
                </a:gridCol>
              </a:tblGrid>
              <a:tr h="647830">
                <a:tc>
                  <a:txBody>
                    <a:bodyPr/>
                    <a:lstStyle/>
                    <a:p>
                      <a:r>
                        <a:rPr lang="en-GB" sz="800" b="1" dirty="0">
                          <a:solidFill>
                            <a:schemeClr val="bg1"/>
                          </a:solidFill>
                        </a:rPr>
                        <a:t>Employment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328440">
                <a:tc>
                  <a:txBody>
                    <a:bodyPr/>
                    <a:lstStyle/>
                    <a:p>
                      <a:r>
                        <a:rPr lang="en-GB" sz="800" dirty="0"/>
                        <a:t>In unpaid voluntary work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351213"/>
                  </a:ext>
                </a:extLst>
              </a:tr>
              <a:tr h="328440">
                <a:tc>
                  <a:txBody>
                    <a:bodyPr/>
                    <a:lstStyle/>
                    <a:p>
                      <a:r>
                        <a:rPr lang="en-GB" sz="800" dirty="0"/>
                        <a:t>Not in employment &amp; Unable to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ysClr val="windowText" lastClr="000000"/>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6792">
                <a:tc>
                  <a:txBody>
                    <a:bodyPr/>
                    <a:lstStyle/>
                    <a:p>
                      <a:r>
                        <a:rPr lang="en-GB" sz="800" dirty="0"/>
                        <a:t>Not in Employment/ not actively seeking work - retired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350778">
                <a:tc>
                  <a:txBody>
                    <a:bodyPr/>
                    <a:lstStyle/>
                    <a:p>
                      <a:r>
                        <a:rPr lang="en-GB" sz="800" dirty="0"/>
                        <a:t>Not in Employment (seeking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156145"/>
                  </a:ext>
                </a:extLst>
              </a:tr>
              <a:tr h="315214">
                <a:tc>
                  <a:txBody>
                    <a:bodyPr/>
                    <a:lstStyle/>
                    <a:p>
                      <a:r>
                        <a:rPr lang="en-GB" sz="800" dirty="0"/>
                        <a:t>Not in Employment (Student)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2681282"/>
                  </a:ext>
                </a:extLst>
              </a:tr>
              <a:tr h="315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Paid: 16 or more hours/week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03183"/>
                  </a:ext>
                </a:extLst>
              </a:tr>
              <a:tr h="350778">
                <a:tc>
                  <a:txBody>
                    <a:bodyPr/>
                    <a:lstStyle/>
                    <a:p>
                      <a:r>
                        <a:rPr lang="en-GB" sz="800" dirty="0"/>
                        <a:t>Paid: Less than 16 hours/week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4243804"/>
                  </a:ext>
                </a:extLst>
              </a:tr>
              <a:tr h="180068">
                <a:tc>
                  <a:txBody>
                    <a:bodyPr/>
                    <a:lstStyle/>
                    <a:p>
                      <a:r>
                        <a:rPr lang="en-GB" sz="800" dirty="0"/>
                        <a:t>On maternity leave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4745357"/>
                  </a:ext>
                </a:extLst>
              </a:tr>
              <a:tr h="160636">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045263"/>
                  </a:ext>
                </a:extLst>
              </a:tr>
              <a:tr h="163300">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6684934"/>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spTree>
    <p:extLst>
      <p:ext uri="{BB962C8B-B14F-4D97-AF65-F5344CB8AC3E}">
        <p14:creationId xmlns:p14="http://schemas.microsoft.com/office/powerpoint/2010/main" val="793225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31146-0C81-4157-3D5E-462E40D0E766}"/>
              </a:ext>
            </a:extLst>
          </p:cNvPr>
          <p:cNvSpPr>
            <a:spLocks noGrp="1"/>
          </p:cNvSpPr>
          <p:nvPr>
            <p:ph type="title"/>
          </p:nvPr>
        </p:nvSpPr>
        <p:spPr>
          <a:xfrm>
            <a:off x="441000" y="536951"/>
            <a:ext cx="5976000" cy="1296000"/>
          </a:xfrm>
        </p:spPr>
        <p:txBody>
          <a:bodyPr/>
          <a:lstStyle/>
          <a:p>
            <a:r>
              <a:rPr lang="en-GB" sz="2400" dirty="0">
                <a:solidFill>
                  <a:schemeClr val="accent1"/>
                </a:solidFill>
              </a:rPr>
              <a:t>Demographics</a:t>
            </a:r>
          </a:p>
        </p:txBody>
      </p:sp>
      <p:graphicFrame>
        <p:nvGraphicFramePr>
          <p:cNvPr id="15" name="Table 4">
            <a:extLst>
              <a:ext uri="{FF2B5EF4-FFF2-40B4-BE49-F238E27FC236}">
                <a16:creationId xmlns:a16="http://schemas.microsoft.com/office/drawing/2014/main" id="{1D11C7CB-350D-890C-FBF1-4A2C8763CA29}"/>
              </a:ext>
            </a:extLst>
          </p:cNvPr>
          <p:cNvGraphicFramePr>
            <a:graphicFrameLocks noGrp="1"/>
          </p:cNvGraphicFramePr>
          <p:nvPr>
            <p:extLst>
              <p:ext uri="{D42A27DB-BD31-4B8C-83A1-F6EECF244321}">
                <p14:modId xmlns:p14="http://schemas.microsoft.com/office/powerpoint/2010/main" val="83114907"/>
              </p:ext>
            </p:extLst>
          </p:nvPr>
        </p:nvGraphicFramePr>
        <p:xfrm>
          <a:off x="441000" y="1320380"/>
          <a:ext cx="3040753" cy="6440284"/>
        </p:xfrm>
        <a:graphic>
          <a:graphicData uri="http://schemas.openxmlformats.org/drawingml/2006/table">
            <a:tbl>
              <a:tblPr firstRow="1" bandRow="1">
                <a:tableStyleId>{5940675A-B579-460E-94D1-54222C63F5DA}</a:tableStyleId>
              </a:tblPr>
              <a:tblGrid>
                <a:gridCol w="1290137">
                  <a:extLst>
                    <a:ext uri="{9D8B030D-6E8A-4147-A177-3AD203B41FA5}">
                      <a16:colId xmlns:a16="http://schemas.microsoft.com/office/drawing/2014/main" val="1875536826"/>
                    </a:ext>
                  </a:extLst>
                </a:gridCol>
                <a:gridCol w="824857">
                  <a:extLst>
                    <a:ext uri="{9D8B030D-6E8A-4147-A177-3AD203B41FA5}">
                      <a16:colId xmlns:a16="http://schemas.microsoft.com/office/drawing/2014/main" val="3661947517"/>
                    </a:ext>
                  </a:extLst>
                </a:gridCol>
                <a:gridCol w="925759">
                  <a:extLst>
                    <a:ext uri="{9D8B030D-6E8A-4147-A177-3AD203B41FA5}">
                      <a16:colId xmlns:a16="http://schemas.microsoft.com/office/drawing/2014/main" val="836332897"/>
                    </a:ext>
                  </a:extLst>
                </a:gridCol>
              </a:tblGrid>
              <a:tr h="647830">
                <a:tc>
                  <a:txBody>
                    <a:bodyPr/>
                    <a:lstStyle/>
                    <a:p>
                      <a:r>
                        <a:rPr lang="en-GB" sz="800" b="1" dirty="0">
                          <a:solidFill>
                            <a:schemeClr val="bg1"/>
                          </a:solidFill>
                        </a:rPr>
                        <a:t>Area of the 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46792">
                <a:tc>
                  <a:txBody>
                    <a:bodyPr/>
                    <a:lstStyle/>
                    <a:p>
                      <a:r>
                        <a:rPr lang="en-GB" sz="800" dirty="0"/>
                        <a:t>Bellingham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Blackheath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059368"/>
                  </a:ext>
                </a:extLst>
              </a:tr>
              <a:tr h="246792">
                <a:tc>
                  <a:txBody>
                    <a:bodyPr/>
                    <a:lstStyle/>
                    <a:p>
                      <a:r>
                        <a:rPr lang="en-GB" sz="800" dirty="0"/>
                        <a:t>Brockley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8423482"/>
                  </a:ext>
                </a:extLst>
              </a:tr>
              <a:tr h="246792">
                <a:tc>
                  <a:txBody>
                    <a:bodyPr/>
                    <a:lstStyle/>
                    <a:p>
                      <a:r>
                        <a:rPr lang="en-GB" sz="800" dirty="0"/>
                        <a:t>Catford South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406436"/>
                  </a:ext>
                </a:extLst>
              </a:tr>
              <a:tr h="246792">
                <a:tc>
                  <a:txBody>
                    <a:bodyPr/>
                    <a:lstStyle/>
                    <a:p>
                      <a:r>
                        <a:rPr lang="en-GB" sz="800" dirty="0"/>
                        <a:t>Crofton Park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9289057"/>
                  </a:ext>
                </a:extLst>
              </a:tr>
              <a:tr h="246792">
                <a:tc>
                  <a:txBody>
                    <a:bodyPr/>
                    <a:lstStyle/>
                    <a:p>
                      <a:r>
                        <a:rPr lang="en-GB" sz="800" dirty="0"/>
                        <a:t>Deptford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5351571"/>
                  </a:ext>
                </a:extLst>
              </a:tr>
              <a:tr h="246792">
                <a:tc>
                  <a:txBody>
                    <a:bodyPr/>
                    <a:lstStyle/>
                    <a:p>
                      <a:r>
                        <a:rPr lang="en-GB" sz="800" dirty="0"/>
                        <a:t>Downham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498976"/>
                  </a:ext>
                </a:extLst>
              </a:tr>
              <a:tr h="246792">
                <a:tc>
                  <a:txBody>
                    <a:bodyPr/>
                    <a:lstStyle/>
                    <a:p>
                      <a:r>
                        <a:rPr lang="en-GB" sz="800" dirty="0"/>
                        <a:t>Evelyn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6450791"/>
                  </a:ext>
                </a:extLst>
              </a:tr>
              <a:tr h="246792">
                <a:tc>
                  <a:txBody>
                    <a:bodyPr/>
                    <a:lstStyle/>
                    <a:p>
                      <a:r>
                        <a:rPr lang="en-GB" sz="800" dirty="0"/>
                        <a:t>Forest Hill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9852100"/>
                  </a:ext>
                </a:extLst>
              </a:tr>
              <a:tr h="246792">
                <a:tc>
                  <a:txBody>
                    <a:bodyPr/>
                    <a:lstStyle/>
                    <a:p>
                      <a:r>
                        <a:rPr lang="en-GB" sz="800" dirty="0"/>
                        <a:t>Grove Park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0020606"/>
                  </a:ext>
                </a:extLst>
              </a:tr>
              <a:tr h="246792">
                <a:tc>
                  <a:txBody>
                    <a:bodyPr/>
                    <a:lstStyle/>
                    <a:p>
                      <a:r>
                        <a:rPr lang="en-GB" sz="800" dirty="0"/>
                        <a:t>Hither Green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047849"/>
                  </a:ext>
                </a:extLst>
              </a:tr>
              <a:tr h="246792">
                <a:tc>
                  <a:txBody>
                    <a:bodyPr/>
                    <a:lstStyle/>
                    <a:p>
                      <a:r>
                        <a:rPr lang="en-GB" sz="800" dirty="0" err="1"/>
                        <a:t>Ladywell</a:t>
                      </a:r>
                      <a:r>
                        <a:rPr lang="en-GB" sz="800" dirty="0"/>
                        <a:t>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8805382"/>
                  </a:ext>
                </a:extLst>
              </a:tr>
              <a:tr h="246792">
                <a:tc>
                  <a:txBody>
                    <a:bodyPr/>
                    <a:lstStyle/>
                    <a:p>
                      <a:r>
                        <a:rPr lang="en-GB" sz="800" dirty="0"/>
                        <a:t>Lee Green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0612191"/>
                  </a:ext>
                </a:extLst>
              </a:tr>
              <a:tr h="246792">
                <a:tc>
                  <a:txBody>
                    <a:bodyPr/>
                    <a:lstStyle/>
                    <a:p>
                      <a:r>
                        <a:rPr lang="en-GB" sz="800" dirty="0"/>
                        <a:t>Lewisham Central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0004170"/>
                  </a:ext>
                </a:extLst>
              </a:tr>
              <a:tr h="246792">
                <a:tc>
                  <a:txBody>
                    <a:bodyPr/>
                    <a:lstStyle/>
                    <a:p>
                      <a:r>
                        <a:rPr lang="en-GB" sz="800" dirty="0"/>
                        <a:t>New Cross Gate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0643674"/>
                  </a:ext>
                </a:extLst>
              </a:tr>
              <a:tr h="274542">
                <a:tc>
                  <a:txBody>
                    <a:bodyPr/>
                    <a:lstStyle/>
                    <a:p>
                      <a:r>
                        <a:rPr lang="en-GB" sz="800" dirty="0"/>
                        <a:t>Perry Vale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8811818"/>
                  </a:ext>
                </a:extLst>
              </a:tr>
              <a:tr h="246792">
                <a:tc>
                  <a:txBody>
                    <a:bodyPr/>
                    <a:lstStyle/>
                    <a:p>
                      <a:r>
                        <a:rPr lang="en-GB" sz="800" dirty="0"/>
                        <a:t>Rushey Green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7231492"/>
                  </a:ext>
                </a:extLst>
              </a:tr>
              <a:tr h="246792">
                <a:tc>
                  <a:txBody>
                    <a:bodyPr/>
                    <a:lstStyle/>
                    <a:p>
                      <a:r>
                        <a:rPr lang="en-GB" sz="800" dirty="0"/>
                        <a:t>Sydenham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5829597"/>
                  </a:ext>
                </a:extLst>
              </a:tr>
              <a:tr h="246792">
                <a:tc>
                  <a:txBody>
                    <a:bodyPr/>
                    <a:lstStyle/>
                    <a:p>
                      <a:r>
                        <a:rPr lang="en-GB" sz="800" dirty="0"/>
                        <a:t>Telegraph Hill 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172963"/>
                  </a:ext>
                </a:extLst>
              </a:tr>
              <a:tr h="246792">
                <a:tc>
                  <a:txBody>
                    <a:bodyPr/>
                    <a:lstStyle/>
                    <a:p>
                      <a:r>
                        <a:rPr lang="en-GB" sz="800" dirty="0"/>
                        <a:t>Out of 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1380581"/>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5567772"/>
                  </a:ext>
                </a:extLst>
              </a:tr>
              <a:tr h="246792">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819450"/>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sp>
        <p:nvSpPr>
          <p:cNvPr id="5" name="Slide Number Placeholder 1">
            <a:extLst>
              <a:ext uri="{FF2B5EF4-FFF2-40B4-BE49-F238E27FC236}">
                <a16:creationId xmlns:a16="http://schemas.microsoft.com/office/drawing/2014/main" id="{68F92098-4595-FD0D-D55E-8EE18C995C9E}"/>
              </a:ext>
            </a:extLst>
          </p:cNvPr>
          <p:cNvSpPr>
            <a:spLocks noGrp="1"/>
          </p:cNvSpPr>
          <p:nvPr>
            <p:ph type="sldNum" sz="quarter" idx="12"/>
          </p:nvPr>
        </p:nvSpPr>
        <p:spPr>
          <a:xfrm>
            <a:off x="5876552" y="339081"/>
            <a:ext cx="581000" cy="360000"/>
          </a:xfrm>
        </p:spPr>
        <p:txBody>
          <a:bodyPr/>
          <a:lstStyle/>
          <a:p>
            <a:fld id="{9295DF58-4118-4551-8C61-1A7ED177FA2D}" type="slidenum">
              <a:rPr lang="en-GB" noProof="0" smtClean="0"/>
              <a:pPr/>
              <a:t>45</a:t>
            </a:fld>
            <a:endParaRPr lang="en-GB" noProof="0" dirty="0"/>
          </a:p>
        </p:txBody>
      </p:sp>
      <p:graphicFrame>
        <p:nvGraphicFramePr>
          <p:cNvPr id="9" name="Table 4">
            <a:extLst>
              <a:ext uri="{FF2B5EF4-FFF2-40B4-BE49-F238E27FC236}">
                <a16:creationId xmlns:a16="http://schemas.microsoft.com/office/drawing/2014/main" id="{1446A874-FF97-5F08-FF02-52C97F79A369}"/>
              </a:ext>
            </a:extLst>
          </p:cNvPr>
          <p:cNvGraphicFramePr>
            <a:graphicFrameLocks noGrp="1"/>
          </p:cNvGraphicFramePr>
          <p:nvPr>
            <p:extLst>
              <p:ext uri="{D42A27DB-BD31-4B8C-83A1-F6EECF244321}">
                <p14:modId xmlns:p14="http://schemas.microsoft.com/office/powerpoint/2010/main" val="4054384241"/>
              </p:ext>
            </p:extLst>
          </p:nvPr>
        </p:nvGraphicFramePr>
        <p:xfrm>
          <a:off x="3645024" y="1320380"/>
          <a:ext cx="2937938" cy="1786822"/>
        </p:xfrm>
        <a:graphic>
          <a:graphicData uri="http://schemas.openxmlformats.org/drawingml/2006/table">
            <a:tbl>
              <a:tblPr firstRow="1" bandRow="1">
                <a:tableStyleId>{5940675A-B579-460E-94D1-54222C63F5DA}</a:tableStyleId>
              </a:tblPr>
              <a:tblGrid>
                <a:gridCol w="1246514">
                  <a:extLst>
                    <a:ext uri="{9D8B030D-6E8A-4147-A177-3AD203B41FA5}">
                      <a16:colId xmlns:a16="http://schemas.microsoft.com/office/drawing/2014/main" val="1875536826"/>
                    </a:ext>
                  </a:extLst>
                </a:gridCol>
                <a:gridCol w="796967">
                  <a:extLst>
                    <a:ext uri="{9D8B030D-6E8A-4147-A177-3AD203B41FA5}">
                      <a16:colId xmlns:a16="http://schemas.microsoft.com/office/drawing/2014/main" val="3661947517"/>
                    </a:ext>
                  </a:extLst>
                </a:gridCol>
                <a:gridCol w="894457">
                  <a:extLst>
                    <a:ext uri="{9D8B030D-6E8A-4147-A177-3AD203B41FA5}">
                      <a16:colId xmlns:a16="http://schemas.microsoft.com/office/drawing/2014/main" val="836332897"/>
                    </a:ext>
                  </a:extLst>
                </a:gridCol>
              </a:tblGrid>
              <a:tr h="647830">
                <a:tc>
                  <a:txBody>
                    <a:bodyPr/>
                    <a:lstStyle/>
                    <a:p>
                      <a:r>
                        <a:rPr lang="en-GB" sz="800" b="1" dirty="0">
                          <a:solidFill>
                            <a:schemeClr val="bg1"/>
                          </a:solidFill>
                        </a:rPr>
                        <a:t>Unpaid Carer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16024">
                <a:tc>
                  <a:txBody>
                    <a:bodyPr/>
                    <a:lstStyle/>
                    <a:p>
                      <a:r>
                        <a:rPr lang="en-GB" sz="8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5108997"/>
                  </a:ext>
                </a:extLst>
              </a:tr>
              <a:tr h="216024">
                <a:tc>
                  <a:txBody>
                    <a:bodyPr/>
                    <a:lstStyle/>
                    <a:p>
                      <a:r>
                        <a:rPr lang="en-GB" sz="8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681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178808">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3612580"/>
                  </a:ext>
                </a:extLst>
              </a:tr>
              <a:tr h="246792">
                <a:tc>
                  <a:txBody>
                    <a:bodyPr/>
                    <a:lstStyle/>
                    <a:p>
                      <a:r>
                        <a:rPr lang="en-GB" sz="800" b="1" dirty="0">
                          <a:solidFill>
                            <a:schemeClr val="bg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spTree>
    <p:extLst>
      <p:ext uri="{BB962C8B-B14F-4D97-AF65-F5344CB8AC3E}">
        <p14:creationId xmlns:p14="http://schemas.microsoft.com/office/powerpoint/2010/main" val="2595560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4F6B"/>
        </a:solidFill>
        <a:effectLst/>
      </p:bgPr>
    </p:bg>
    <p:spTree>
      <p:nvGrpSpPr>
        <p:cNvPr id="1" name=""/>
        <p:cNvGrpSpPr/>
        <p:nvPr/>
      </p:nvGrpSpPr>
      <p:grpSpPr>
        <a:xfrm>
          <a:off x="0" y="0"/>
          <a:ext cx="0" cy="0"/>
          <a:chOff x="0" y="0"/>
          <a:chExt cx="0" cy="0"/>
        </a:xfrm>
      </p:grpSpPr>
      <p:sp>
        <p:nvSpPr>
          <p:cNvPr id="15" name="object 15"/>
          <p:cNvSpPr txBox="1"/>
          <p:nvPr/>
        </p:nvSpPr>
        <p:spPr>
          <a:xfrm>
            <a:off x="455279" y="6423407"/>
            <a:ext cx="3571154" cy="1429750"/>
          </a:xfrm>
          <a:prstGeom prst="rect">
            <a:avLst/>
          </a:prstGeom>
        </p:spPr>
        <p:txBody>
          <a:bodyPr vert="horz" wrap="square" lIns="0" tIns="0" rIns="0" bIns="0" rtlCol="0">
            <a:spAutoFit/>
          </a:bodyPr>
          <a:lstStyle/>
          <a:p>
            <a:pPr defTabSz="829909"/>
            <a:r>
              <a:rPr lang="en-US" sz="1089" kern="0" dirty="0">
                <a:solidFill>
                  <a:srgbClr val="FFFFFF"/>
                </a:solidFill>
                <a:latin typeface="Poppins Medium" pitchFamily="2" charset="77"/>
                <a:cs typeface="Poppins Medium" pitchFamily="2" charset="77"/>
              </a:rPr>
              <a:t>Healthwatch Lewisham</a:t>
            </a:r>
            <a:br>
              <a:rPr lang="en-US" sz="1089" kern="0" dirty="0">
                <a:solidFill>
                  <a:sysClr val="windowText" lastClr="000000"/>
                </a:solidFill>
                <a:latin typeface="Poppins Medium" pitchFamily="2" charset="77"/>
                <a:cs typeface="Poppins Medium" pitchFamily="2" charset="77"/>
              </a:rPr>
            </a:br>
            <a:r>
              <a:rPr lang="en-US" sz="1089" kern="0" dirty="0">
                <a:solidFill>
                  <a:srgbClr val="FFFFFF"/>
                </a:solidFill>
                <a:latin typeface="Poppins Medium" pitchFamily="2" charset="77"/>
                <a:cs typeface="Poppins Medium" pitchFamily="2" charset="77"/>
              </a:rPr>
              <a:t>Douglas Way</a:t>
            </a:r>
          </a:p>
          <a:p>
            <a:pPr defTabSz="829909"/>
            <a:r>
              <a:rPr lang="en-US" sz="1089" kern="0" dirty="0">
                <a:solidFill>
                  <a:srgbClr val="FFFFFF"/>
                </a:solidFill>
                <a:latin typeface="Poppins Medium" pitchFamily="2" charset="77"/>
                <a:cs typeface="Poppins Medium" pitchFamily="2" charset="77"/>
              </a:rPr>
              <a:t>London</a:t>
            </a:r>
          </a:p>
          <a:p>
            <a:pPr defTabSz="829909"/>
            <a:r>
              <a:rPr lang="en-US" sz="1089" kern="0" dirty="0">
                <a:solidFill>
                  <a:srgbClr val="FFFFFF"/>
                </a:solidFill>
                <a:latin typeface="Poppins Medium" pitchFamily="2" charset="77"/>
                <a:cs typeface="Poppins Medium" pitchFamily="2" charset="77"/>
              </a:rPr>
              <a:t>SE8 4AG</a:t>
            </a:r>
          </a:p>
          <a:p>
            <a:pPr defTabSz="829909">
              <a:spcBef>
                <a:spcPts val="363"/>
              </a:spcBef>
              <a:spcAft>
                <a:spcPts val="363"/>
              </a:spcAft>
            </a:pPr>
            <a:r>
              <a:rPr lang="en-US" sz="1089" kern="0" dirty="0">
                <a:solidFill>
                  <a:srgbClr val="FFFFFF"/>
                </a:solidFill>
                <a:latin typeface="Poppins Medium" pitchFamily="2" charset="77"/>
                <a:cs typeface="Poppins Medium" pitchFamily="2" charset="77"/>
              </a:rPr>
              <a:t>www.healthwatchlewisham.co.uk </a:t>
            </a:r>
          </a:p>
          <a:p>
            <a:pPr defTabSz="829909">
              <a:spcBef>
                <a:spcPts val="363"/>
              </a:spcBef>
              <a:spcAft>
                <a:spcPts val="363"/>
              </a:spcAft>
            </a:pPr>
            <a:r>
              <a:rPr lang="de-DE" sz="1089" kern="0" dirty="0">
                <a:solidFill>
                  <a:srgbClr val="FFFFFF"/>
                </a:solidFill>
                <a:latin typeface="Poppins Medium" pitchFamily="2" charset="77"/>
                <a:cs typeface="Poppins Medium" pitchFamily="2" charset="77"/>
              </a:rPr>
              <a:t>t: 0203 886 0196</a:t>
            </a:r>
          </a:p>
          <a:p>
            <a:pPr defTabSz="829909">
              <a:spcBef>
                <a:spcPts val="363"/>
              </a:spcBef>
              <a:spcAft>
                <a:spcPts val="363"/>
              </a:spcAft>
            </a:pPr>
            <a:r>
              <a:rPr lang="de-DE" sz="1089" kern="0" dirty="0">
                <a:solidFill>
                  <a:srgbClr val="FFFFFF"/>
                </a:solidFill>
                <a:latin typeface="Poppins Medium" pitchFamily="2" charset="77"/>
                <a:cs typeface="Poppins Medium" pitchFamily="2" charset="77"/>
              </a:rPr>
              <a:t>e: info@healthwatchlewisham.co.uk</a:t>
            </a:r>
          </a:p>
        </p:txBody>
      </p:sp>
      <p:sp>
        <p:nvSpPr>
          <p:cNvPr id="33" name="Freeform 32">
            <a:extLst>
              <a:ext uri="{FF2B5EF4-FFF2-40B4-BE49-F238E27FC236}">
                <a16:creationId xmlns:a16="http://schemas.microsoft.com/office/drawing/2014/main" id="{2485D842-222C-79EF-DCF0-08EAC5D6F57F}"/>
              </a:ext>
            </a:extLst>
          </p:cNvPr>
          <p:cNvSpPr/>
          <p:nvPr/>
        </p:nvSpPr>
        <p:spPr>
          <a:xfrm>
            <a:off x="1" y="4884764"/>
            <a:ext cx="6892196" cy="2913322"/>
          </a:xfrm>
          <a:custGeom>
            <a:avLst/>
            <a:gdLst>
              <a:gd name="connsiteX0" fmla="*/ 905827 w 7594179"/>
              <a:gd name="connsiteY0" fmla="*/ 323 h 3210049"/>
              <a:gd name="connsiteX1" fmla="*/ 1941955 w 7594179"/>
              <a:gd name="connsiteY1" fmla="*/ 51345 h 3210049"/>
              <a:gd name="connsiteX2" fmla="*/ 5304898 w 7594179"/>
              <a:gd name="connsiteY2" fmla="*/ 1111029 h 3210049"/>
              <a:gd name="connsiteX3" fmla="*/ 7408670 w 7594179"/>
              <a:gd name="connsiteY3" fmla="*/ 2621631 h 3210049"/>
              <a:gd name="connsiteX4" fmla="*/ 7594179 w 7594179"/>
              <a:gd name="connsiteY4" fmla="*/ 2797953 h 3210049"/>
              <a:gd name="connsiteX5" fmla="*/ 7594179 w 7594179"/>
              <a:gd name="connsiteY5" fmla="*/ 3210049 h 3210049"/>
              <a:gd name="connsiteX6" fmla="*/ 7507351 w 7594179"/>
              <a:gd name="connsiteY6" fmla="*/ 3120339 h 3210049"/>
              <a:gd name="connsiteX7" fmla="*/ 5166163 w 7594179"/>
              <a:gd name="connsiteY7" fmla="*/ 1366606 h 3210049"/>
              <a:gd name="connsiteX8" fmla="*/ 1910544 w 7594179"/>
              <a:gd name="connsiteY8" fmla="*/ 340363 h 3210049"/>
              <a:gd name="connsiteX9" fmla="*/ 397438 w 7594179"/>
              <a:gd name="connsiteY9" fmla="*/ 309962 h 3210049"/>
              <a:gd name="connsiteX10" fmla="*/ 0 w 7594179"/>
              <a:gd name="connsiteY10" fmla="*/ 347052 h 3210049"/>
              <a:gd name="connsiteX11" fmla="*/ 0 w 7594179"/>
              <a:gd name="connsiteY11" fmla="*/ 53885 h 3210049"/>
              <a:gd name="connsiteX12" fmla="*/ 117871 w 7594179"/>
              <a:gd name="connsiteY12" fmla="*/ 40461 h 3210049"/>
              <a:gd name="connsiteX13" fmla="*/ 905827 w 7594179"/>
              <a:gd name="connsiteY13" fmla="*/ 323 h 32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4179" h="3210049">
                <a:moveTo>
                  <a:pt x="905827" y="323"/>
                </a:moveTo>
                <a:cubicBezTo>
                  <a:pt x="1254116" y="-2603"/>
                  <a:pt x="1599699" y="14382"/>
                  <a:pt x="1941955" y="51345"/>
                </a:cubicBezTo>
                <a:cubicBezTo>
                  <a:pt x="3107097" y="177101"/>
                  <a:pt x="4238501" y="533574"/>
                  <a:pt x="5304898" y="1111029"/>
                </a:cubicBezTo>
                <a:cubicBezTo>
                  <a:pt x="6109795" y="1546844"/>
                  <a:pt x="6816183" y="2075907"/>
                  <a:pt x="7408670" y="2621631"/>
                </a:cubicBezTo>
                <a:lnTo>
                  <a:pt x="7594179" y="2797953"/>
                </a:lnTo>
                <a:lnTo>
                  <a:pt x="7594179" y="3210049"/>
                </a:lnTo>
                <a:lnTo>
                  <a:pt x="7507351" y="3120339"/>
                </a:lnTo>
                <a:cubicBezTo>
                  <a:pt x="6800007" y="2414805"/>
                  <a:pt x="6012241" y="1824849"/>
                  <a:pt x="5166163" y="1366606"/>
                </a:cubicBezTo>
                <a:cubicBezTo>
                  <a:pt x="4133211" y="807325"/>
                  <a:pt x="3037875" y="462046"/>
                  <a:pt x="1910544" y="340363"/>
                </a:cubicBezTo>
                <a:cubicBezTo>
                  <a:pt x="1413029" y="286663"/>
                  <a:pt x="907988" y="276610"/>
                  <a:pt x="397438" y="309962"/>
                </a:cubicBezTo>
                <a:lnTo>
                  <a:pt x="0" y="347052"/>
                </a:lnTo>
                <a:lnTo>
                  <a:pt x="0" y="53885"/>
                </a:lnTo>
                <a:lnTo>
                  <a:pt x="117871" y="40461"/>
                </a:lnTo>
                <a:cubicBezTo>
                  <a:pt x="381871" y="15906"/>
                  <a:pt x="644610" y="2516"/>
                  <a:pt x="905827" y="323"/>
                </a:cubicBezTo>
                <a:close/>
              </a:path>
            </a:pathLst>
          </a:custGeom>
          <a:solidFill>
            <a:srgbClr val="84BD00"/>
          </a:solidFill>
          <a:ln w="14536" cap="flat">
            <a:noFill/>
            <a:prstDash val="solid"/>
            <a:miter/>
          </a:ln>
        </p:spPr>
        <p:txBody>
          <a:bodyPr rtlCol="0" anchor="ctr"/>
          <a:lstStyle/>
          <a:p>
            <a:pPr defTabSz="829909"/>
            <a:endParaRPr lang="en-GB" sz="1634" kern="0">
              <a:solidFill>
                <a:sysClr val="windowText" lastClr="000000"/>
              </a:solidFill>
            </a:endParaRPr>
          </a:p>
        </p:txBody>
      </p:sp>
      <p:sp>
        <p:nvSpPr>
          <p:cNvPr id="29" name="TextBox 28">
            <a:extLst>
              <a:ext uri="{FF2B5EF4-FFF2-40B4-BE49-F238E27FC236}">
                <a16:creationId xmlns:a16="http://schemas.microsoft.com/office/drawing/2014/main" id="{40FE7F45-C236-F8CF-3FE0-F42507321912}"/>
              </a:ext>
            </a:extLst>
          </p:cNvPr>
          <p:cNvSpPr txBox="1"/>
          <p:nvPr/>
        </p:nvSpPr>
        <p:spPr>
          <a:xfrm>
            <a:off x="12033197" y="2036909"/>
            <a:ext cx="184731" cy="343812"/>
          </a:xfrm>
          <a:prstGeom prst="rect">
            <a:avLst/>
          </a:prstGeom>
          <a:noFill/>
        </p:spPr>
        <p:txBody>
          <a:bodyPr wrap="none" rtlCol="0">
            <a:spAutoFit/>
          </a:bodyPr>
          <a:lstStyle/>
          <a:p>
            <a:pPr defTabSz="829909"/>
            <a:endParaRPr lang="en-GB" sz="1634" kern="0">
              <a:solidFill>
                <a:sysClr val="windowText" lastClr="000000"/>
              </a:solidFill>
            </a:endParaRPr>
          </a:p>
        </p:txBody>
      </p:sp>
      <p:sp>
        <p:nvSpPr>
          <p:cNvPr id="34" name="object 15">
            <a:extLst>
              <a:ext uri="{FF2B5EF4-FFF2-40B4-BE49-F238E27FC236}">
                <a16:creationId xmlns:a16="http://schemas.microsoft.com/office/drawing/2014/main" id="{DC2241D9-031E-5EA1-4973-322A719F71DF}"/>
              </a:ext>
            </a:extLst>
          </p:cNvPr>
          <p:cNvSpPr txBox="1"/>
          <p:nvPr/>
        </p:nvSpPr>
        <p:spPr>
          <a:xfrm>
            <a:off x="814888" y="8254787"/>
            <a:ext cx="4252915" cy="1006173"/>
          </a:xfrm>
          <a:prstGeom prst="rect">
            <a:avLst/>
          </a:prstGeom>
        </p:spPr>
        <p:txBody>
          <a:bodyPr vert="horz" wrap="square" lIns="0" tIns="0" rIns="0" bIns="0" rtlCol="0" anchor="t">
            <a:spAutoFit/>
          </a:bodyPr>
          <a:lstStyle/>
          <a:p>
            <a:pPr defTabSz="829909">
              <a:spcBef>
                <a:spcPts val="363"/>
              </a:spcBef>
              <a:spcAft>
                <a:spcPts val="363"/>
              </a:spcAft>
            </a:pPr>
            <a:r>
              <a:rPr sz="1089" kern="0" dirty="0">
                <a:solidFill>
                  <a:srgbClr val="FFFFFF"/>
                </a:solidFill>
                <a:latin typeface="Poppins Medium" pitchFamily="2" charset="77"/>
                <a:cs typeface="Poppins Medium" pitchFamily="2" charset="77"/>
              </a:rPr>
              <a:t>@H</a:t>
            </a:r>
            <a:r>
              <a:rPr lang="en-GB" sz="1089" kern="0" dirty="0" err="1">
                <a:solidFill>
                  <a:srgbClr val="FFFFFF"/>
                </a:solidFill>
                <a:latin typeface="Poppins Medium" pitchFamily="2" charset="77"/>
                <a:cs typeface="Poppins Medium" pitchFamily="2" charset="77"/>
              </a:rPr>
              <a:t>WLewisham</a:t>
            </a:r>
            <a:endParaRPr lang="en-GB" sz="1089" kern="0" dirty="0">
              <a:solidFill>
                <a:srgbClr val="FFFFFF"/>
              </a:solidFill>
              <a:latin typeface="Poppins Medium" pitchFamily="2" charset="77"/>
              <a:cs typeface="Poppins Medium" pitchFamily="2" charset="77"/>
            </a:endParaRPr>
          </a:p>
          <a:p>
            <a:pPr defTabSz="829909">
              <a:spcBef>
                <a:spcPts val="363"/>
              </a:spcBef>
              <a:spcAft>
                <a:spcPts val="363"/>
              </a:spcAft>
            </a:pPr>
            <a:r>
              <a:rPr sz="1089" kern="0" dirty="0">
                <a:solidFill>
                  <a:srgbClr val="FFFFFF"/>
                </a:solidFill>
                <a:latin typeface="Poppins Medium" pitchFamily="2" charset="77"/>
                <a:cs typeface="Poppins Medium" pitchFamily="2" charset="77"/>
              </a:rPr>
              <a:t>Facebook.com/H</a:t>
            </a:r>
            <a:r>
              <a:rPr lang="en-GB" sz="1089" kern="0" dirty="0" err="1">
                <a:solidFill>
                  <a:srgbClr val="FFFFFF"/>
                </a:solidFill>
                <a:latin typeface="Poppins Medium" pitchFamily="2" charset="77"/>
                <a:cs typeface="Poppins Medium" pitchFamily="2" charset="77"/>
              </a:rPr>
              <a:t>WLewisham</a:t>
            </a:r>
            <a:r>
              <a:rPr lang="en-GB" sz="1089" kern="0" dirty="0">
                <a:solidFill>
                  <a:srgbClr val="FFFFFF"/>
                </a:solidFill>
                <a:latin typeface="Poppins Medium" pitchFamily="2" charset="77"/>
                <a:cs typeface="Poppins Medium" pitchFamily="2" charset="77"/>
              </a:rPr>
              <a:t>  </a:t>
            </a:r>
          </a:p>
          <a:p>
            <a:pPr defTabSz="829909">
              <a:spcBef>
                <a:spcPts val="363"/>
              </a:spcBef>
              <a:spcAft>
                <a:spcPts val="363"/>
              </a:spcAft>
            </a:pPr>
            <a:r>
              <a:rPr lang="en-GB" sz="1089" kern="0" dirty="0" err="1">
                <a:solidFill>
                  <a:srgbClr val="FFFFFF"/>
                </a:solidFill>
                <a:latin typeface="Poppins Medium" pitchFamily="2" charset="77"/>
                <a:cs typeface="Poppins Medium" pitchFamily="2" charset="77"/>
              </a:rPr>
              <a:t>Healthwatch_Lewisham</a:t>
            </a:r>
            <a:endParaRPr lang="en-GB" sz="1089" kern="0" dirty="0">
              <a:solidFill>
                <a:srgbClr val="FFFFFF"/>
              </a:solidFill>
              <a:latin typeface="Poppins Medium" pitchFamily="2" charset="77"/>
              <a:cs typeface="Poppins Medium" pitchFamily="2" charset="77"/>
            </a:endParaRPr>
          </a:p>
          <a:p>
            <a:pPr defTabSz="829909">
              <a:spcBef>
                <a:spcPts val="363"/>
              </a:spcBef>
              <a:spcAft>
                <a:spcPts val="363"/>
              </a:spcAft>
            </a:pPr>
            <a:r>
              <a:rPr lang="en-US" sz="1271" kern="0" dirty="0" err="1">
                <a:solidFill>
                  <a:srgbClr val="FFFFFF"/>
                </a:solidFill>
              </a:rPr>
              <a:t>healthwatchlewisham</a:t>
            </a:r>
            <a:endParaRPr sz="1271" kern="0" dirty="0">
              <a:solidFill>
                <a:sysClr val="windowText" lastClr="000000"/>
              </a:solidFill>
            </a:endParaRPr>
          </a:p>
        </p:txBody>
      </p:sp>
      <p:pic>
        <p:nvPicPr>
          <p:cNvPr id="43" name="Graphic 42">
            <a:extLst>
              <a:ext uri="{FF2B5EF4-FFF2-40B4-BE49-F238E27FC236}">
                <a16:creationId xmlns:a16="http://schemas.microsoft.com/office/drawing/2014/main" id="{4225EAFB-F57D-439D-975C-1FF30D4010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633" y="9056200"/>
            <a:ext cx="145272" cy="145272"/>
          </a:xfrm>
          <a:prstGeom prst="rect">
            <a:avLst/>
          </a:prstGeom>
        </p:spPr>
      </p:pic>
      <p:pic>
        <p:nvPicPr>
          <p:cNvPr id="44" name="Graphic 43">
            <a:extLst>
              <a:ext uri="{FF2B5EF4-FFF2-40B4-BE49-F238E27FC236}">
                <a16:creationId xmlns:a16="http://schemas.microsoft.com/office/drawing/2014/main" id="{33177DEA-A990-AED1-EE67-8EC4E2A019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633" y="8754094"/>
            <a:ext cx="142247" cy="142247"/>
          </a:xfrm>
          <a:prstGeom prst="rect">
            <a:avLst/>
          </a:prstGeom>
        </p:spPr>
      </p:pic>
      <p:pic>
        <p:nvPicPr>
          <p:cNvPr id="45" name="Graphic 44">
            <a:extLst>
              <a:ext uri="{FF2B5EF4-FFF2-40B4-BE49-F238E27FC236}">
                <a16:creationId xmlns:a16="http://schemas.microsoft.com/office/drawing/2014/main" id="{4C2E47EC-B85A-8A47-E745-844D245CC2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2901" y="8257162"/>
            <a:ext cx="173109" cy="141635"/>
          </a:xfrm>
          <a:prstGeom prst="rect">
            <a:avLst/>
          </a:prstGeom>
        </p:spPr>
      </p:pic>
      <p:pic>
        <p:nvPicPr>
          <p:cNvPr id="46" name="Graphic 45">
            <a:extLst>
              <a:ext uri="{FF2B5EF4-FFF2-40B4-BE49-F238E27FC236}">
                <a16:creationId xmlns:a16="http://schemas.microsoft.com/office/drawing/2014/main" id="{9EDC9B9B-CC86-7178-6F47-67205BA465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632" y="8496214"/>
            <a:ext cx="145272" cy="145272"/>
          </a:xfrm>
          <a:prstGeom prst="rect">
            <a:avLst/>
          </a:prstGeom>
        </p:spPr>
      </p:pic>
      <p:pic>
        <p:nvPicPr>
          <p:cNvPr id="5" name="Picture 4">
            <a:extLst>
              <a:ext uri="{FF2B5EF4-FFF2-40B4-BE49-F238E27FC236}">
                <a16:creationId xmlns:a16="http://schemas.microsoft.com/office/drawing/2014/main" id="{2B08698E-0931-E989-82FF-029D5BBFA69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75992" y="5603058"/>
            <a:ext cx="2128895" cy="5456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16564" y="2245782"/>
            <a:ext cx="6022328" cy="17588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p:cNvSpPr>
            <a:spLocks noGrp="1"/>
          </p:cNvSpPr>
          <p:nvPr>
            <p:ph type="sldNum" sz="quarter" idx="12"/>
          </p:nvPr>
        </p:nvSpPr>
        <p:spPr>
          <a:xfrm>
            <a:off x="5863386" y="307338"/>
            <a:ext cx="589950" cy="325182"/>
          </a:xfrm>
        </p:spPr>
        <p:txBody>
          <a:bodyPr/>
          <a:lstStyle/>
          <a:p>
            <a:fld id="{9295DF58-4118-4551-8C61-1A7ED177FA2D}" type="slidenum">
              <a:rPr lang="en-GB" noProof="0" smtClean="0"/>
              <a:pPr/>
              <a:t>5</a:t>
            </a:fld>
            <a:endParaRPr lang="en-GB" noProof="0" dirty="0"/>
          </a:p>
        </p:txBody>
      </p:sp>
      <p:sp>
        <p:nvSpPr>
          <p:cNvPr id="10" name="Title 9"/>
          <p:cNvSpPr>
            <a:spLocks noGrp="1"/>
          </p:cNvSpPr>
          <p:nvPr>
            <p:ph type="title"/>
          </p:nvPr>
        </p:nvSpPr>
        <p:spPr>
          <a:xfrm>
            <a:off x="439728" y="776536"/>
            <a:ext cx="5976000" cy="432000"/>
          </a:xfrm>
        </p:spPr>
        <p:txBody>
          <a:bodyPr/>
          <a:lstStyle/>
          <a:p>
            <a:r>
              <a:rPr lang="en-GB" dirty="0"/>
              <a:t>Q2 Snapshot</a:t>
            </a:r>
            <a:br>
              <a:rPr lang="en-GB" dirty="0"/>
            </a:br>
            <a:r>
              <a:rPr lang="en-GB" sz="1200" b="0" dirty="0">
                <a:solidFill>
                  <a:srgbClr val="004C6B"/>
                </a:solidFill>
              </a:rPr>
              <a:t>This section provides a summary of the experiences we collected during </a:t>
            </a:r>
            <a:br>
              <a:rPr lang="en-GB" sz="1200" b="0" dirty="0">
                <a:solidFill>
                  <a:srgbClr val="004C6B"/>
                </a:solidFill>
              </a:rPr>
            </a:br>
            <a:r>
              <a:rPr lang="en-GB" sz="1200" b="0" dirty="0">
                <a:solidFill>
                  <a:srgbClr val="004C6B"/>
                </a:solidFill>
              </a:rPr>
              <a:t>July – September 2024 as well as a breakdown of positive, negative and neutral reviews per service. We analysed residents rating of their overall experience to get this data </a:t>
            </a:r>
            <a:r>
              <a:rPr lang="en-GB" sz="1200" b="0" dirty="0">
                <a:solidFill>
                  <a:srgbClr val="D83C8E"/>
                </a:solidFill>
              </a:rPr>
              <a:t>(1* and 2* = negative, 3* = neutral,  4* and 5* = positive)</a:t>
            </a:r>
            <a:br>
              <a:rPr lang="en-GB" dirty="0"/>
            </a:br>
            <a:endParaRPr lang="en-GB" dirty="0"/>
          </a:p>
        </p:txBody>
      </p:sp>
      <p:sp>
        <p:nvSpPr>
          <p:cNvPr id="24" name="Content Placeholder 23"/>
          <p:cNvSpPr>
            <a:spLocks noGrp="1"/>
          </p:cNvSpPr>
          <p:nvPr>
            <p:ph idx="19"/>
          </p:nvPr>
        </p:nvSpPr>
        <p:spPr>
          <a:xfrm>
            <a:off x="2076362" y="2360712"/>
            <a:ext cx="4320000" cy="784355"/>
          </a:xfrm>
        </p:spPr>
        <p:txBody>
          <a:bodyPr/>
          <a:lstStyle/>
          <a:p>
            <a:pPr lvl="1"/>
            <a:r>
              <a:rPr lang="en-GB" dirty="0">
                <a:latin typeface="Poppins" pitchFamily="2" charset="77"/>
                <a:cs typeface="Poppins" pitchFamily="2" charset="77"/>
              </a:rPr>
              <a:t>880 reviews</a:t>
            </a:r>
          </a:p>
          <a:p>
            <a:pPr>
              <a:lnSpc>
                <a:spcPct val="100000"/>
              </a:lnSpc>
            </a:pPr>
            <a:r>
              <a:rPr lang="en-GB" sz="1200" dirty="0"/>
              <a:t>of health and care services were shared with us, helping to raise awareness of issues and improve care.</a:t>
            </a:r>
          </a:p>
          <a:p>
            <a:endParaRPr lang="en-GB" dirty="0"/>
          </a:p>
          <a:p>
            <a:pPr lvl="1"/>
            <a:endParaRPr lang="en-GB" dirty="0"/>
          </a:p>
        </p:txBody>
      </p:sp>
      <p:sp>
        <p:nvSpPr>
          <p:cNvPr id="6" name="Content Placeholder 23">
            <a:extLst>
              <a:ext uri="{FF2B5EF4-FFF2-40B4-BE49-F238E27FC236}">
                <a16:creationId xmlns:a16="http://schemas.microsoft.com/office/drawing/2014/main" id="{DBCA201D-D970-B622-DFFF-EE694BD6D412}"/>
              </a:ext>
            </a:extLst>
          </p:cNvPr>
          <p:cNvSpPr txBox="1">
            <a:spLocks/>
          </p:cNvSpPr>
          <p:nvPr/>
        </p:nvSpPr>
        <p:spPr>
          <a:xfrm>
            <a:off x="2076362" y="3220310"/>
            <a:ext cx="4320000" cy="784355"/>
          </a:xfrm>
          <a:prstGeom prst="rect">
            <a:avLst/>
          </a:prstGeom>
        </p:spPr>
        <p:txBody>
          <a:bodyPr vert="horz" lIns="0" tIns="0" rIns="0" bIns="0" numCol="1" spcCol="360000" rtlCol="0" anchor="t" anchorCtr="0">
            <a:noAutofit/>
          </a:bodyPr>
          <a:lstStyle>
            <a:lvl1pPr marL="0" indent="0" algn="l" defTabSz="914400" rtl="0" eaLnBrk="1" latinLnBrk="0" hangingPunct="1">
              <a:lnSpc>
                <a:spcPts val="900"/>
              </a:lnSpc>
              <a:spcBef>
                <a:spcPts val="0"/>
              </a:spcBef>
              <a:spcAft>
                <a:spcPts val="0"/>
              </a:spcAft>
              <a:buFont typeface="Arial" pitchFamily="34" charset="0"/>
              <a:buNone/>
              <a:defRPr sz="1000" b="0" kern="1200">
                <a:solidFill>
                  <a:schemeClr val="tx1"/>
                </a:solidFill>
                <a:latin typeface="+mn-lt"/>
                <a:ea typeface="+mn-ea"/>
                <a:cs typeface="+mn-cs"/>
              </a:defRPr>
            </a:lvl1pPr>
            <a:lvl2pPr marL="0" indent="0" algn="l" defTabSz="914400" rtl="0" eaLnBrk="1" latinLnBrk="0" hangingPunct="1">
              <a:lnSpc>
                <a:spcPts val="2100"/>
              </a:lnSpc>
              <a:spcBef>
                <a:spcPts val="0"/>
              </a:spcBef>
              <a:spcAft>
                <a:spcPts val="300"/>
              </a:spcAft>
              <a:buClr>
                <a:schemeClr val="tx1"/>
              </a:buClr>
              <a:buSzPct val="120000"/>
              <a:buFont typeface="Arial" pitchFamily="34" charset="0"/>
              <a:buNone/>
              <a:defRPr sz="1800" b="1" kern="1200">
                <a:solidFill>
                  <a:schemeClr val="accent1"/>
                </a:solidFill>
                <a:latin typeface="+mn-lt"/>
                <a:ea typeface="+mn-ea"/>
                <a:cs typeface="+mn-cs"/>
              </a:defRPr>
            </a:lvl2pPr>
            <a:lvl3pPr marL="0" indent="0" algn="l" defTabSz="914400" rtl="0" eaLnBrk="1" latinLnBrk="0" hangingPunct="1">
              <a:lnSpc>
                <a:spcPts val="1200"/>
              </a:lnSpc>
              <a:spcBef>
                <a:spcPts val="0"/>
              </a:spcBef>
              <a:spcAft>
                <a:spcPts val="0"/>
              </a:spcAft>
              <a:buClr>
                <a:schemeClr val="tx1"/>
              </a:buClr>
              <a:buSzPct val="120000"/>
              <a:buFont typeface="Arial" pitchFamily="34" charset="0"/>
              <a:buNone/>
              <a:defRPr sz="1200" b="0" kern="1200">
                <a:solidFill>
                  <a:schemeClr val="tx1"/>
                </a:solidFill>
                <a:latin typeface="+mn-lt"/>
                <a:ea typeface="+mn-ea"/>
                <a:cs typeface="+mn-cs"/>
              </a:defRPr>
            </a:lvl3pPr>
            <a:lvl4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4pPr>
            <a:lvl5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dirty="0">
                <a:latin typeface="Poppins" pitchFamily="2" charset="77"/>
                <a:cs typeface="Poppins" pitchFamily="2" charset="77"/>
              </a:rPr>
              <a:t>32 visits</a:t>
            </a:r>
          </a:p>
          <a:p>
            <a:pPr>
              <a:lnSpc>
                <a:spcPct val="100000"/>
              </a:lnSpc>
            </a:pPr>
            <a:r>
              <a:rPr lang="en-GB" sz="1200" dirty="0"/>
              <a:t>were carried out to different local venues across the borough to reach as many as people as possible</a:t>
            </a:r>
          </a:p>
          <a:p>
            <a:endParaRPr lang="en-GB" dirty="0"/>
          </a:p>
          <a:p>
            <a:pPr lvl="1"/>
            <a:endParaRPr lang="en-GB" dirty="0"/>
          </a:p>
        </p:txBody>
      </p:sp>
      <p:graphicFrame>
        <p:nvGraphicFramePr>
          <p:cNvPr id="44" name="Table 44">
            <a:extLst>
              <a:ext uri="{FF2B5EF4-FFF2-40B4-BE49-F238E27FC236}">
                <a16:creationId xmlns:a16="http://schemas.microsoft.com/office/drawing/2014/main" id="{4BFED631-EBEB-F718-11B8-CDA6FB23AB35}"/>
              </a:ext>
            </a:extLst>
          </p:cNvPr>
          <p:cNvGraphicFramePr>
            <a:graphicFrameLocks noGrp="1"/>
          </p:cNvGraphicFramePr>
          <p:nvPr>
            <p:extLst>
              <p:ext uri="{D42A27DB-BD31-4B8C-83A1-F6EECF244321}">
                <p14:modId xmlns:p14="http://schemas.microsoft.com/office/powerpoint/2010/main" val="2550081523"/>
              </p:ext>
            </p:extLst>
          </p:nvPr>
        </p:nvGraphicFramePr>
        <p:xfrm>
          <a:off x="416564" y="4127511"/>
          <a:ext cx="6022328" cy="1828800"/>
        </p:xfrm>
        <a:graphic>
          <a:graphicData uri="http://schemas.openxmlformats.org/drawingml/2006/table">
            <a:tbl>
              <a:tblPr firstRow="1" bandRow="1">
                <a:tableStyleId>{5C22544A-7EE6-4342-B048-85BDC9FD1C3A}</a:tableStyleId>
              </a:tblPr>
              <a:tblGrid>
                <a:gridCol w="3011164">
                  <a:extLst>
                    <a:ext uri="{9D8B030D-6E8A-4147-A177-3AD203B41FA5}">
                      <a16:colId xmlns:a16="http://schemas.microsoft.com/office/drawing/2014/main" val="605054447"/>
                    </a:ext>
                  </a:extLst>
                </a:gridCol>
                <a:gridCol w="1505582">
                  <a:extLst>
                    <a:ext uri="{9D8B030D-6E8A-4147-A177-3AD203B41FA5}">
                      <a16:colId xmlns:a16="http://schemas.microsoft.com/office/drawing/2014/main" val="4244363947"/>
                    </a:ext>
                  </a:extLst>
                </a:gridCol>
                <a:gridCol w="1505582">
                  <a:extLst>
                    <a:ext uri="{9D8B030D-6E8A-4147-A177-3AD203B41FA5}">
                      <a16:colId xmlns:a16="http://schemas.microsoft.com/office/drawing/2014/main" val="2177220181"/>
                    </a:ext>
                  </a:extLst>
                </a:gridCol>
              </a:tblGrid>
              <a:tr h="403316">
                <a:tc>
                  <a:txBody>
                    <a:bodyPr/>
                    <a:lstStyle/>
                    <a:p>
                      <a:r>
                        <a:rPr lang="en-GB" sz="1200" dirty="0"/>
                        <a:t>Top 5 Service Types</a:t>
                      </a:r>
                    </a:p>
                  </a:txBody>
                  <a:tcPr/>
                </a:tc>
                <a:tc>
                  <a:txBody>
                    <a:bodyPr/>
                    <a:lstStyle/>
                    <a:p>
                      <a:r>
                        <a:rPr lang="en-GB" sz="1200" dirty="0"/>
                        <a:t>No of Reviews</a:t>
                      </a:r>
                    </a:p>
                  </a:txBody>
                  <a:tcPr/>
                </a:tc>
                <a:tc>
                  <a:txBody>
                    <a:bodyPr/>
                    <a:lstStyle/>
                    <a:p>
                      <a:r>
                        <a:rPr lang="en-GB" sz="1200" dirty="0"/>
                        <a:t>Percentage of positive  reviews</a:t>
                      </a:r>
                    </a:p>
                  </a:txBody>
                  <a:tcPr/>
                </a:tc>
                <a:extLst>
                  <a:ext uri="{0D108BD9-81ED-4DB2-BD59-A6C34878D82A}">
                    <a16:rowId xmlns:a16="http://schemas.microsoft.com/office/drawing/2014/main" val="572481513"/>
                  </a:ext>
                </a:extLst>
              </a:tr>
              <a:tr h="241989">
                <a:tc>
                  <a:txBody>
                    <a:bodyPr/>
                    <a:lstStyle/>
                    <a:p>
                      <a:r>
                        <a:rPr lang="en-GB" sz="1200" dirty="0"/>
                        <a:t>Hospital</a:t>
                      </a:r>
                    </a:p>
                  </a:txBody>
                  <a:tcPr/>
                </a:tc>
                <a:tc>
                  <a:txBody>
                    <a:bodyPr/>
                    <a:lstStyle/>
                    <a:p>
                      <a:pPr algn="ctr"/>
                      <a:r>
                        <a:rPr lang="en-GB" sz="1200" dirty="0"/>
                        <a:t>332</a:t>
                      </a:r>
                    </a:p>
                  </a:txBody>
                  <a:tcPr/>
                </a:tc>
                <a:tc>
                  <a:txBody>
                    <a:bodyPr/>
                    <a:lstStyle/>
                    <a:p>
                      <a:pPr algn="ctr"/>
                      <a:r>
                        <a:rPr lang="en-GB" sz="1200" dirty="0"/>
                        <a:t>66%</a:t>
                      </a:r>
                    </a:p>
                  </a:txBody>
                  <a:tcPr/>
                </a:tc>
                <a:extLst>
                  <a:ext uri="{0D108BD9-81ED-4DB2-BD59-A6C34878D82A}">
                    <a16:rowId xmlns:a16="http://schemas.microsoft.com/office/drawing/2014/main" val="2404281630"/>
                  </a:ext>
                </a:extLst>
              </a:tr>
              <a:tr h="241989">
                <a:tc>
                  <a:txBody>
                    <a:bodyPr/>
                    <a:lstStyle/>
                    <a:p>
                      <a:r>
                        <a:rPr lang="en-GB" sz="1200" dirty="0"/>
                        <a:t>GP</a:t>
                      </a:r>
                    </a:p>
                  </a:txBody>
                  <a:tcPr/>
                </a:tc>
                <a:tc>
                  <a:txBody>
                    <a:bodyPr/>
                    <a:lstStyle/>
                    <a:p>
                      <a:pPr algn="ctr"/>
                      <a:r>
                        <a:rPr lang="en-GB" sz="1200" dirty="0"/>
                        <a:t>297</a:t>
                      </a:r>
                    </a:p>
                  </a:txBody>
                  <a:tcPr/>
                </a:tc>
                <a:tc>
                  <a:txBody>
                    <a:bodyPr/>
                    <a:lstStyle/>
                    <a:p>
                      <a:pPr algn="ctr"/>
                      <a:r>
                        <a:rPr lang="en-GB" sz="1200" dirty="0"/>
                        <a:t>56%</a:t>
                      </a:r>
                    </a:p>
                  </a:txBody>
                  <a:tcPr/>
                </a:tc>
                <a:extLst>
                  <a:ext uri="{0D108BD9-81ED-4DB2-BD59-A6C34878D82A}">
                    <a16:rowId xmlns:a16="http://schemas.microsoft.com/office/drawing/2014/main" val="491491755"/>
                  </a:ext>
                </a:extLst>
              </a:tr>
              <a:tr h="241989">
                <a:tc>
                  <a:txBody>
                    <a:bodyPr/>
                    <a:lstStyle/>
                    <a:p>
                      <a:r>
                        <a:rPr lang="en-GB" sz="1200" dirty="0"/>
                        <a:t>Dentist</a:t>
                      </a:r>
                    </a:p>
                  </a:txBody>
                  <a:tcPr/>
                </a:tc>
                <a:tc>
                  <a:txBody>
                    <a:bodyPr/>
                    <a:lstStyle/>
                    <a:p>
                      <a:pPr algn="ctr"/>
                      <a:r>
                        <a:rPr lang="en-GB" sz="1200" dirty="0"/>
                        <a:t>125</a:t>
                      </a:r>
                    </a:p>
                  </a:txBody>
                  <a:tcPr/>
                </a:tc>
                <a:tc>
                  <a:txBody>
                    <a:bodyPr/>
                    <a:lstStyle/>
                    <a:p>
                      <a:pPr algn="ctr"/>
                      <a:r>
                        <a:rPr lang="en-GB" sz="1200" dirty="0"/>
                        <a:t>88%</a:t>
                      </a:r>
                    </a:p>
                  </a:txBody>
                  <a:tcPr/>
                </a:tc>
                <a:extLst>
                  <a:ext uri="{0D108BD9-81ED-4DB2-BD59-A6C34878D82A}">
                    <a16:rowId xmlns:a16="http://schemas.microsoft.com/office/drawing/2014/main" val="2679391397"/>
                  </a:ext>
                </a:extLst>
              </a:tr>
              <a:tr h="241989">
                <a:tc>
                  <a:txBody>
                    <a:bodyPr/>
                    <a:lstStyle/>
                    <a:p>
                      <a:r>
                        <a:rPr lang="en-GB" sz="1200" dirty="0"/>
                        <a:t>Pharmacy</a:t>
                      </a:r>
                    </a:p>
                  </a:txBody>
                  <a:tcPr/>
                </a:tc>
                <a:tc>
                  <a:txBody>
                    <a:bodyPr/>
                    <a:lstStyle/>
                    <a:p>
                      <a:pPr algn="ctr"/>
                      <a:r>
                        <a:rPr lang="en-GB" sz="1200" dirty="0"/>
                        <a:t>95</a:t>
                      </a:r>
                    </a:p>
                  </a:txBody>
                  <a:tcPr/>
                </a:tc>
                <a:tc>
                  <a:txBody>
                    <a:bodyPr/>
                    <a:lstStyle/>
                    <a:p>
                      <a:pPr algn="ctr"/>
                      <a:r>
                        <a:rPr lang="en-GB" sz="1200" dirty="0"/>
                        <a:t>85%</a:t>
                      </a:r>
                    </a:p>
                  </a:txBody>
                  <a:tcPr/>
                </a:tc>
                <a:extLst>
                  <a:ext uri="{0D108BD9-81ED-4DB2-BD59-A6C34878D82A}">
                    <a16:rowId xmlns:a16="http://schemas.microsoft.com/office/drawing/2014/main" val="2686118848"/>
                  </a:ext>
                </a:extLst>
              </a:tr>
              <a:tr h="241989">
                <a:tc>
                  <a:txBody>
                    <a:bodyPr/>
                    <a:lstStyle/>
                    <a:p>
                      <a:r>
                        <a:rPr lang="en-GB" sz="1200" dirty="0"/>
                        <a:t>Mental Health</a:t>
                      </a:r>
                    </a:p>
                  </a:txBody>
                  <a:tcPr/>
                </a:tc>
                <a:tc>
                  <a:txBody>
                    <a:bodyPr/>
                    <a:lstStyle/>
                    <a:p>
                      <a:pPr algn="ctr"/>
                      <a:r>
                        <a:rPr lang="en-GB" sz="1200" dirty="0"/>
                        <a:t>16</a:t>
                      </a:r>
                    </a:p>
                  </a:txBody>
                  <a:tcPr/>
                </a:tc>
                <a:tc>
                  <a:txBody>
                    <a:bodyPr/>
                    <a:lstStyle/>
                    <a:p>
                      <a:pPr algn="ctr"/>
                      <a:r>
                        <a:rPr lang="en-GB" sz="1200" dirty="0"/>
                        <a:t>38%</a:t>
                      </a:r>
                    </a:p>
                  </a:txBody>
                  <a:tcPr/>
                </a:tc>
                <a:extLst>
                  <a:ext uri="{0D108BD9-81ED-4DB2-BD59-A6C34878D82A}">
                    <a16:rowId xmlns:a16="http://schemas.microsoft.com/office/drawing/2014/main" val="951119699"/>
                  </a:ext>
                </a:extLst>
              </a:tr>
            </a:tbl>
          </a:graphicData>
        </a:graphic>
      </p:graphicFrame>
      <p:graphicFrame>
        <p:nvGraphicFramePr>
          <p:cNvPr id="48" name="Chart 47">
            <a:extLst>
              <a:ext uri="{FF2B5EF4-FFF2-40B4-BE49-F238E27FC236}">
                <a16:creationId xmlns:a16="http://schemas.microsoft.com/office/drawing/2014/main" id="{0036934D-CD28-6BB1-6A6B-59112DBC3DE2}"/>
              </a:ext>
            </a:extLst>
          </p:cNvPr>
          <p:cNvGraphicFramePr/>
          <p:nvPr>
            <p:extLst>
              <p:ext uri="{D42A27DB-BD31-4B8C-83A1-F6EECF244321}">
                <p14:modId xmlns:p14="http://schemas.microsoft.com/office/powerpoint/2010/main" val="936010140"/>
              </p:ext>
            </p:extLst>
          </p:nvPr>
        </p:nvGraphicFramePr>
        <p:xfrm>
          <a:off x="416564" y="6393160"/>
          <a:ext cx="5979798" cy="3335631"/>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Icon&#10;&#10;Description automatically generated">
            <a:extLst>
              <a:ext uri="{FF2B5EF4-FFF2-40B4-BE49-F238E27FC236}">
                <a16:creationId xmlns:a16="http://schemas.microsoft.com/office/drawing/2014/main" id="{3AE7EE8C-5293-89F8-51FB-38DB79F44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40" y="2480725"/>
            <a:ext cx="1143775" cy="1143775"/>
          </a:xfrm>
          <a:prstGeom prst="rect">
            <a:avLst/>
          </a:prstGeom>
        </p:spPr>
      </p:pic>
      <p:sp>
        <p:nvSpPr>
          <p:cNvPr id="5" name="TextBox 4">
            <a:extLst>
              <a:ext uri="{FF2B5EF4-FFF2-40B4-BE49-F238E27FC236}">
                <a16:creationId xmlns:a16="http://schemas.microsoft.com/office/drawing/2014/main" id="{55399B47-F7D9-9FD1-3808-0B7FA55F011E}"/>
              </a:ext>
            </a:extLst>
          </p:cNvPr>
          <p:cNvSpPr txBox="1"/>
          <p:nvPr/>
        </p:nvSpPr>
        <p:spPr>
          <a:xfrm>
            <a:off x="419884" y="6100482"/>
            <a:ext cx="5999164" cy="276999"/>
          </a:xfrm>
          <a:prstGeom prst="rect">
            <a:avLst/>
          </a:prstGeom>
          <a:noFill/>
        </p:spPr>
        <p:txBody>
          <a:bodyPr wrap="square" rtlCol="0">
            <a:spAutoFit/>
          </a:bodyPr>
          <a:lstStyle/>
          <a:p>
            <a:r>
              <a:rPr lang="en-GB" sz="1200" dirty="0"/>
              <a:t>A full breakdown of totals for all services can be found in the appendix.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31430" y="787227"/>
            <a:ext cx="5976000" cy="1152000"/>
          </a:xfrm>
        </p:spPr>
        <p:txBody>
          <a:bodyPr/>
          <a:lstStyle/>
          <a:p>
            <a:r>
              <a:rPr lang="en-GB" sz="3200" dirty="0"/>
              <a:t>Yearly Comparison</a:t>
            </a:r>
          </a:p>
          <a:p>
            <a:pPr lvl="1">
              <a:spcAft>
                <a:spcPts val="100"/>
              </a:spcAft>
            </a:pPr>
            <a:r>
              <a:rPr lang="en-GB" b="0" dirty="0"/>
              <a:t>To judge whether experiences of health and care services are improving we compare our data throughout the year. The chart below highlights the percentage of positive feedback each service has received during 2023-24. The total number of positive reviews has been included next to the percentage</a:t>
            </a:r>
          </a:p>
        </p:txBody>
      </p:sp>
      <p:sp>
        <p:nvSpPr>
          <p:cNvPr id="18" name="Rectangle 17"/>
          <p:cNvSpPr/>
          <p:nvPr/>
        </p:nvSpPr>
        <p:spPr>
          <a:xfrm>
            <a:off x="452345" y="4953000"/>
            <a:ext cx="6007462" cy="36724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b="1" dirty="0"/>
          </a:p>
        </p:txBody>
      </p:sp>
      <p:sp>
        <p:nvSpPr>
          <p:cNvPr id="2" name="Slide Number Placeholder 1"/>
          <p:cNvSpPr>
            <a:spLocks noGrp="1"/>
          </p:cNvSpPr>
          <p:nvPr>
            <p:ph type="sldNum" sz="quarter" idx="12"/>
          </p:nvPr>
        </p:nvSpPr>
        <p:spPr>
          <a:xfrm>
            <a:off x="5878807" y="344528"/>
            <a:ext cx="581000" cy="360000"/>
          </a:xfrm>
        </p:spPr>
        <p:txBody>
          <a:bodyPr/>
          <a:lstStyle/>
          <a:p>
            <a:fld id="{9295DF58-4118-4551-8C61-1A7ED177FA2D}" type="slidenum">
              <a:rPr lang="en-GB" noProof="0" smtClean="0"/>
              <a:pPr/>
              <a:t>6</a:t>
            </a:fld>
            <a:endParaRPr lang="en-GB" noProof="0" dirty="0"/>
          </a:p>
        </p:txBody>
      </p:sp>
      <p:graphicFrame>
        <p:nvGraphicFramePr>
          <p:cNvPr id="14" name="Table 14">
            <a:extLst>
              <a:ext uri="{FF2B5EF4-FFF2-40B4-BE49-F238E27FC236}">
                <a16:creationId xmlns:a16="http://schemas.microsoft.com/office/drawing/2014/main" id="{7020A938-577C-D183-9527-4E83CE17B84B}"/>
              </a:ext>
            </a:extLst>
          </p:cNvPr>
          <p:cNvGraphicFramePr>
            <a:graphicFrameLocks noGrp="1"/>
          </p:cNvGraphicFramePr>
          <p:nvPr>
            <p:extLst>
              <p:ext uri="{D42A27DB-BD31-4B8C-83A1-F6EECF244321}">
                <p14:modId xmlns:p14="http://schemas.microsoft.com/office/powerpoint/2010/main" val="1135678508"/>
              </p:ext>
            </p:extLst>
          </p:nvPr>
        </p:nvGraphicFramePr>
        <p:xfrm>
          <a:off x="431430" y="2485564"/>
          <a:ext cx="6028377" cy="2215340"/>
        </p:xfrm>
        <a:graphic>
          <a:graphicData uri="http://schemas.openxmlformats.org/drawingml/2006/table">
            <a:tbl>
              <a:tblPr firstRow="1" bandRow="1">
                <a:tableStyleId>{073A0DAA-6AF3-43AB-8588-CEC1D06C72B9}</a:tableStyleId>
              </a:tblPr>
              <a:tblGrid>
                <a:gridCol w="2219142">
                  <a:extLst>
                    <a:ext uri="{9D8B030D-6E8A-4147-A177-3AD203B41FA5}">
                      <a16:colId xmlns:a16="http://schemas.microsoft.com/office/drawing/2014/main" val="4195213450"/>
                    </a:ext>
                  </a:extLst>
                </a:gridCol>
                <a:gridCol w="965325">
                  <a:extLst>
                    <a:ext uri="{9D8B030D-6E8A-4147-A177-3AD203B41FA5}">
                      <a16:colId xmlns:a16="http://schemas.microsoft.com/office/drawing/2014/main" val="2042361105"/>
                    </a:ext>
                  </a:extLst>
                </a:gridCol>
                <a:gridCol w="947970">
                  <a:extLst>
                    <a:ext uri="{9D8B030D-6E8A-4147-A177-3AD203B41FA5}">
                      <a16:colId xmlns:a16="http://schemas.microsoft.com/office/drawing/2014/main" val="4161693754"/>
                    </a:ext>
                  </a:extLst>
                </a:gridCol>
                <a:gridCol w="947970">
                  <a:extLst>
                    <a:ext uri="{9D8B030D-6E8A-4147-A177-3AD203B41FA5}">
                      <a16:colId xmlns:a16="http://schemas.microsoft.com/office/drawing/2014/main" val="782128859"/>
                    </a:ext>
                  </a:extLst>
                </a:gridCol>
                <a:gridCol w="947970">
                  <a:extLst>
                    <a:ext uri="{9D8B030D-6E8A-4147-A177-3AD203B41FA5}">
                      <a16:colId xmlns:a16="http://schemas.microsoft.com/office/drawing/2014/main" val="2790712890"/>
                    </a:ext>
                  </a:extLst>
                </a:gridCol>
              </a:tblGrid>
              <a:tr h="543788">
                <a:tc>
                  <a:txBody>
                    <a:bodyPr/>
                    <a:lstStyle/>
                    <a:p>
                      <a:r>
                        <a:rPr lang="en-GB" sz="1400" dirty="0"/>
                        <a:t>Service Type</a:t>
                      </a:r>
                    </a:p>
                  </a:txBody>
                  <a:tcPr/>
                </a:tc>
                <a:tc>
                  <a:txBody>
                    <a:bodyPr/>
                    <a:lstStyle/>
                    <a:p>
                      <a:pPr algn="ctr"/>
                      <a:r>
                        <a:rPr lang="en-GB" sz="1200" dirty="0"/>
                        <a:t>Q1</a:t>
                      </a:r>
                    </a:p>
                    <a:p>
                      <a:pPr algn="ctr"/>
                      <a:r>
                        <a:rPr lang="en-GB" sz="1200" dirty="0"/>
                        <a:t>(Apr-Jun 24)</a:t>
                      </a:r>
                    </a:p>
                  </a:txBody>
                  <a:tcPr/>
                </a:tc>
                <a:tc>
                  <a:txBody>
                    <a:bodyPr/>
                    <a:lstStyle/>
                    <a:p>
                      <a:pPr algn="ctr"/>
                      <a:r>
                        <a:rPr lang="en-GB" sz="1200" dirty="0"/>
                        <a:t>Q2</a:t>
                      </a:r>
                    </a:p>
                    <a:p>
                      <a:pPr algn="ctr"/>
                      <a:r>
                        <a:rPr lang="en-GB" sz="1200" dirty="0"/>
                        <a:t>(Jul-Sep 24)</a:t>
                      </a:r>
                    </a:p>
                  </a:txBody>
                  <a:tcPr/>
                </a:tc>
                <a:tc>
                  <a:txBody>
                    <a:bodyPr/>
                    <a:lstStyle/>
                    <a:p>
                      <a:pPr algn="ctr"/>
                      <a:r>
                        <a:rPr lang="en-GB" sz="1200" dirty="0"/>
                        <a:t>Q3</a:t>
                      </a:r>
                    </a:p>
                    <a:p>
                      <a:pPr algn="ctr"/>
                      <a:r>
                        <a:rPr lang="en-GB" sz="1200" dirty="0"/>
                        <a:t>(Oct-Dec 24)</a:t>
                      </a:r>
                    </a:p>
                  </a:txBody>
                  <a:tcPr/>
                </a:tc>
                <a:tc>
                  <a:txBody>
                    <a:bodyPr/>
                    <a:lstStyle/>
                    <a:p>
                      <a:pPr algn="ctr"/>
                      <a:r>
                        <a:rPr lang="en-GB" sz="1200" dirty="0"/>
                        <a:t>Q4</a:t>
                      </a:r>
                    </a:p>
                    <a:p>
                      <a:pPr algn="ctr"/>
                      <a:r>
                        <a:rPr lang="en-GB" sz="1200" dirty="0"/>
                        <a:t>(Jan -Mar 25)</a:t>
                      </a:r>
                    </a:p>
                  </a:txBody>
                  <a:tcPr/>
                </a:tc>
                <a:extLst>
                  <a:ext uri="{0D108BD9-81ED-4DB2-BD59-A6C34878D82A}">
                    <a16:rowId xmlns:a16="http://schemas.microsoft.com/office/drawing/2014/main" val="1175638402"/>
                  </a:ext>
                </a:extLst>
              </a:tr>
              <a:tr h="315052">
                <a:tc>
                  <a:txBody>
                    <a:bodyPr/>
                    <a:lstStyle/>
                    <a:p>
                      <a:r>
                        <a:rPr lang="en-GB" sz="1200" dirty="0"/>
                        <a:t>Hospital</a:t>
                      </a:r>
                    </a:p>
                  </a:txBody>
                  <a:tcPr/>
                </a:tc>
                <a:tc>
                  <a:txBody>
                    <a:bodyPr/>
                    <a:lstStyle/>
                    <a:p>
                      <a:pPr algn="ctr"/>
                      <a:r>
                        <a:rPr lang="en-GB" sz="1200" b="1" dirty="0">
                          <a:solidFill>
                            <a:schemeClr val="tx1"/>
                          </a:solidFill>
                        </a:rPr>
                        <a:t>59% </a:t>
                      </a:r>
                      <a:r>
                        <a:rPr lang="en-GB" sz="1200" dirty="0">
                          <a:solidFill>
                            <a:schemeClr val="tx1"/>
                          </a:solidFill>
                        </a:rPr>
                        <a:t>(248)</a:t>
                      </a:r>
                    </a:p>
                  </a:txBody>
                  <a:tcPr/>
                </a:tc>
                <a:tc>
                  <a:txBody>
                    <a:bodyPr/>
                    <a:lstStyle/>
                    <a:p>
                      <a:pPr algn="ctr"/>
                      <a:r>
                        <a:rPr lang="en-GB" sz="1200" b="1" dirty="0">
                          <a:solidFill>
                            <a:schemeClr val="tx1"/>
                          </a:solidFill>
                        </a:rPr>
                        <a:t>66% </a:t>
                      </a:r>
                      <a:r>
                        <a:rPr lang="en-GB" sz="1200" dirty="0">
                          <a:solidFill>
                            <a:schemeClr val="tx1"/>
                          </a:solidFill>
                        </a:rPr>
                        <a:t>(219)</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1711271623"/>
                  </a:ext>
                </a:extLst>
              </a:tr>
              <a:tr h="315052">
                <a:tc>
                  <a:txBody>
                    <a:bodyPr/>
                    <a:lstStyle/>
                    <a:p>
                      <a:r>
                        <a:rPr lang="en-GB" sz="1200" dirty="0"/>
                        <a:t>GP </a:t>
                      </a:r>
                    </a:p>
                  </a:txBody>
                  <a:tcPr/>
                </a:tc>
                <a:tc>
                  <a:txBody>
                    <a:bodyPr/>
                    <a:lstStyle/>
                    <a:p>
                      <a:pPr algn="ctr"/>
                      <a:r>
                        <a:rPr lang="en-GB" sz="1200" b="1" dirty="0">
                          <a:solidFill>
                            <a:schemeClr val="tx1"/>
                          </a:solidFill>
                        </a:rPr>
                        <a:t>41%  </a:t>
                      </a:r>
                      <a:r>
                        <a:rPr lang="en-GB" sz="1200" dirty="0">
                          <a:solidFill>
                            <a:schemeClr val="tx1"/>
                          </a:solidFill>
                        </a:rPr>
                        <a:t>(148)</a:t>
                      </a:r>
                    </a:p>
                  </a:txBody>
                  <a:tcPr/>
                </a:tc>
                <a:tc>
                  <a:txBody>
                    <a:bodyPr/>
                    <a:lstStyle/>
                    <a:p>
                      <a:pPr algn="ctr"/>
                      <a:r>
                        <a:rPr lang="en-GB" sz="1200" b="1" dirty="0">
                          <a:solidFill>
                            <a:schemeClr val="tx1"/>
                          </a:solidFill>
                        </a:rPr>
                        <a:t>56% </a:t>
                      </a:r>
                      <a:r>
                        <a:rPr lang="en-GB" sz="1200" dirty="0">
                          <a:solidFill>
                            <a:schemeClr val="tx1"/>
                          </a:solidFill>
                        </a:rPr>
                        <a:t>(167)</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2726660294"/>
                  </a:ext>
                </a:extLst>
              </a:tr>
              <a:tr h="315052">
                <a:tc>
                  <a:txBody>
                    <a:bodyPr/>
                    <a:lstStyle/>
                    <a:p>
                      <a:r>
                        <a:rPr lang="en-GB" sz="1200" dirty="0"/>
                        <a:t>Dentist</a:t>
                      </a:r>
                    </a:p>
                  </a:txBody>
                  <a:tcPr/>
                </a:tc>
                <a:tc>
                  <a:txBody>
                    <a:bodyPr/>
                    <a:lstStyle/>
                    <a:p>
                      <a:pPr algn="ctr"/>
                      <a:r>
                        <a:rPr lang="en-GB" sz="1200" b="1" dirty="0">
                          <a:solidFill>
                            <a:schemeClr val="tx1"/>
                          </a:solidFill>
                        </a:rPr>
                        <a:t>84%  </a:t>
                      </a:r>
                      <a:r>
                        <a:rPr lang="en-GB" sz="1200" dirty="0">
                          <a:solidFill>
                            <a:schemeClr val="tx1"/>
                          </a:solidFill>
                        </a:rPr>
                        <a:t>(138)</a:t>
                      </a:r>
                    </a:p>
                  </a:txBody>
                  <a:tcPr/>
                </a:tc>
                <a:tc>
                  <a:txBody>
                    <a:bodyPr/>
                    <a:lstStyle/>
                    <a:p>
                      <a:pPr algn="ctr"/>
                      <a:r>
                        <a:rPr lang="en-GB" sz="1200" b="1" dirty="0">
                          <a:solidFill>
                            <a:schemeClr val="tx1"/>
                          </a:solidFill>
                        </a:rPr>
                        <a:t>88% </a:t>
                      </a:r>
                      <a:r>
                        <a:rPr lang="en-GB" sz="1200" dirty="0">
                          <a:solidFill>
                            <a:schemeClr val="tx1"/>
                          </a:solidFill>
                        </a:rPr>
                        <a:t>(110)</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3640796708"/>
                  </a:ext>
                </a:extLst>
              </a:tr>
              <a:tr h="315052">
                <a:tc>
                  <a:txBody>
                    <a:bodyPr/>
                    <a:lstStyle/>
                    <a:p>
                      <a:r>
                        <a:rPr lang="en-GB" sz="1200" dirty="0"/>
                        <a:t>Pharmacy</a:t>
                      </a:r>
                    </a:p>
                  </a:txBody>
                  <a:tcPr/>
                </a:tc>
                <a:tc>
                  <a:txBody>
                    <a:bodyPr/>
                    <a:lstStyle/>
                    <a:p>
                      <a:pPr algn="ctr"/>
                      <a:r>
                        <a:rPr lang="en-GB" sz="1200" b="1" dirty="0">
                          <a:solidFill>
                            <a:schemeClr val="tx1"/>
                          </a:solidFill>
                        </a:rPr>
                        <a:t>81%  </a:t>
                      </a:r>
                      <a:r>
                        <a:rPr lang="en-GB" sz="1200" dirty="0">
                          <a:solidFill>
                            <a:schemeClr val="tx1"/>
                          </a:solidFill>
                        </a:rPr>
                        <a:t>(74)</a:t>
                      </a:r>
                    </a:p>
                  </a:txBody>
                  <a:tcPr/>
                </a:tc>
                <a:tc>
                  <a:txBody>
                    <a:bodyPr/>
                    <a:lstStyle/>
                    <a:p>
                      <a:pPr algn="ctr"/>
                      <a:r>
                        <a:rPr lang="en-GB" sz="1200" b="1" dirty="0">
                          <a:solidFill>
                            <a:schemeClr val="tx1"/>
                          </a:solidFill>
                        </a:rPr>
                        <a:t>85% </a:t>
                      </a:r>
                      <a:r>
                        <a:rPr lang="en-GB" sz="1200" dirty="0">
                          <a:solidFill>
                            <a:schemeClr val="tx1"/>
                          </a:solidFill>
                        </a:rPr>
                        <a:t>(81)</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2054432024"/>
                  </a:ext>
                </a:extLst>
              </a:tr>
              <a:tr h="315052">
                <a:tc>
                  <a:txBody>
                    <a:bodyPr/>
                    <a:lstStyle/>
                    <a:p>
                      <a:r>
                        <a:rPr lang="en-GB" sz="1200" dirty="0"/>
                        <a:t>Optician</a:t>
                      </a:r>
                    </a:p>
                  </a:txBody>
                  <a:tcPr/>
                </a:tc>
                <a:tc>
                  <a:txBody>
                    <a:bodyPr/>
                    <a:lstStyle/>
                    <a:p>
                      <a:pPr algn="ctr"/>
                      <a:r>
                        <a:rPr lang="en-GB" sz="1200" b="1" dirty="0">
                          <a:solidFill>
                            <a:schemeClr val="tx1"/>
                          </a:solidFill>
                        </a:rPr>
                        <a:t>95%  </a:t>
                      </a:r>
                      <a:r>
                        <a:rPr lang="en-GB" sz="1200" dirty="0">
                          <a:solidFill>
                            <a:schemeClr val="tx1"/>
                          </a:solidFill>
                        </a:rPr>
                        <a:t>(18)</a:t>
                      </a:r>
                    </a:p>
                  </a:txBody>
                  <a:tcPr/>
                </a:tc>
                <a:tc>
                  <a:txBody>
                    <a:bodyPr/>
                    <a:lstStyle/>
                    <a:p>
                      <a:pPr algn="ctr"/>
                      <a:r>
                        <a:rPr lang="en-GB" sz="1200" b="1" dirty="0">
                          <a:solidFill>
                            <a:schemeClr val="tx1"/>
                          </a:solidFill>
                        </a:rPr>
                        <a:t>100% </a:t>
                      </a:r>
                      <a:r>
                        <a:rPr lang="en-GB" sz="1200" dirty="0">
                          <a:solidFill>
                            <a:schemeClr val="tx1"/>
                          </a:solidFill>
                        </a:rPr>
                        <a:t>(14)</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4099022502"/>
                  </a:ext>
                </a:extLst>
              </a:tr>
            </a:tbl>
          </a:graphicData>
        </a:graphic>
      </p:graphicFrame>
      <p:sp>
        <p:nvSpPr>
          <p:cNvPr id="15" name="TextBox 14">
            <a:extLst>
              <a:ext uri="{FF2B5EF4-FFF2-40B4-BE49-F238E27FC236}">
                <a16:creationId xmlns:a16="http://schemas.microsoft.com/office/drawing/2014/main" id="{C3E63679-A9C9-6013-0E53-155AC79FBA71}"/>
              </a:ext>
            </a:extLst>
          </p:cNvPr>
          <p:cNvSpPr txBox="1"/>
          <p:nvPr/>
        </p:nvSpPr>
        <p:spPr>
          <a:xfrm>
            <a:off x="353977" y="2094166"/>
            <a:ext cx="5595303" cy="338554"/>
          </a:xfrm>
          <a:prstGeom prst="rect">
            <a:avLst/>
          </a:prstGeom>
          <a:noFill/>
        </p:spPr>
        <p:txBody>
          <a:bodyPr wrap="square" rtlCol="0">
            <a:spAutoFit/>
          </a:bodyPr>
          <a:lstStyle/>
          <a:p>
            <a:r>
              <a:rPr lang="en-GB" sz="1600" b="1" dirty="0">
                <a:latin typeface="+mj-lt"/>
              </a:rPr>
              <a:t>Percentage of positive reviews for each service type</a:t>
            </a:r>
          </a:p>
        </p:txBody>
      </p:sp>
      <p:sp>
        <p:nvSpPr>
          <p:cNvPr id="41" name="TextBox 40">
            <a:extLst>
              <a:ext uri="{FF2B5EF4-FFF2-40B4-BE49-F238E27FC236}">
                <a16:creationId xmlns:a16="http://schemas.microsoft.com/office/drawing/2014/main" id="{7F1D741D-FAC1-A07F-B066-CE43E707B40F}"/>
              </a:ext>
            </a:extLst>
          </p:cNvPr>
          <p:cNvSpPr txBox="1"/>
          <p:nvPr/>
        </p:nvSpPr>
        <p:spPr>
          <a:xfrm>
            <a:off x="544046" y="5095850"/>
            <a:ext cx="5915761" cy="3939540"/>
          </a:xfrm>
          <a:prstGeom prst="rect">
            <a:avLst/>
          </a:prstGeom>
          <a:noFill/>
        </p:spPr>
        <p:txBody>
          <a:bodyPr wrap="square" rtlCol="0">
            <a:spAutoFit/>
          </a:bodyPr>
          <a:lstStyle/>
          <a:p>
            <a:r>
              <a:rPr lang="en-GB" sz="1600" b="1" dirty="0">
                <a:latin typeface="+mj-lt"/>
              </a:rPr>
              <a:t>What does this tell us?</a:t>
            </a:r>
          </a:p>
          <a:p>
            <a:endParaRPr lang="en-GB" dirty="0"/>
          </a:p>
          <a:p>
            <a:pPr marL="285750" indent="-285750">
              <a:buFont typeface="Arial" panose="020B0604020202020204" pitchFamily="34" charset="0"/>
              <a:buChar char="•"/>
            </a:pPr>
            <a:r>
              <a:rPr lang="en-GB" sz="1200" dirty="0"/>
              <a:t>We have seen an increase in the percentage of people sharing positive feedback about all health services in the last three months.</a:t>
            </a:r>
            <a:br>
              <a:rPr lang="en-GB" sz="1200" dirty="0">
                <a:highlight>
                  <a:srgbClr val="FFFF00"/>
                </a:highlight>
              </a:rPr>
            </a:br>
            <a:endParaRPr lang="en-GB" sz="1200" dirty="0">
              <a:highlight>
                <a:srgbClr val="FFFF00"/>
              </a:highlight>
            </a:endParaRPr>
          </a:p>
          <a:p>
            <a:pPr marL="285750" indent="-285750">
              <a:buFont typeface="Arial" panose="020B0604020202020204" pitchFamily="34" charset="0"/>
              <a:buChar char="•"/>
            </a:pPr>
            <a:r>
              <a:rPr lang="en-GB" sz="1200" dirty="0"/>
              <a:t>GP services have seen the biggest change in positive reviews with an increase of 15% when comparing Q1 and Q2.</a:t>
            </a:r>
            <a:br>
              <a:rPr lang="en-GB" sz="1200" dirty="0"/>
            </a:br>
            <a:endParaRPr lang="en-GB" sz="1200" dirty="0"/>
          </a:p>
          <a:p>
            <a:pPr marL="285750" indent="-285750">
              <a:buFont typeface="Arial" panose="020B0604020202020204" pitchFamily="34" charset="0"/>
              <a:buChar char="•"/>
            </a:pPr>
            <a:r>
              <a:rPr lang="en-GB" sz="1200" dirty="0"/>
              <a:t>Similarly, hospital services saw a notable increase of 7 percentage points going from 59% to 66%.</a:t>
            </a:r>
            <a:br>
              <a:rPr lang="en-GB" sz="1200" dirty="0">
                <a:highlight>
                  <a:srgbClr val="FFFF00"/>
                </a:highlight>
              </a:rPr>
            </a:br>
            <a:endParaRPr lang="en-GB" sz="1200" dirty="0">
              <a:highlight>
                <a:srgbClr val="FFFF00"/>
              </a:highlight>
            </a:endParaRPr>
          </a:p>
          <a:p>
            <a:pPr marL="285750" indent="-285750">
              <a:buFont typeface="Arial" panose="020B0604020202020204" pitchFamily="34" charset="0"/>
              <a:buChar char="•"/>
            </a:pPr>
            <a:r>
              <a:rPr lang="en-GB" sz="1200" dirty="0"/>
              <a:t>Experiences of Dental services and Pharmacy services continue to receive a high percentage of positive reviews with 88% and 85% respectively. </a:t>
            </a:r>
          </a:p>
          <a:p>
            <a:pPr marL="285750" indent="-285750">
              <a:buFont typeface="Arial" panose="020B0604020202020204" pitchFamily="34" charset="0"/>
              <a:buChar char="•"/>
            </a:pPr>
            <a:endParaRPr lang="en-GB" sz="1200" dirty="0">
              <a:highlight>
                <a:srgbClr val="FFFF00"/>
              </a:highlight>
            </a:endParaRPr>
          </a:p>
          <a:p>
            <a:pPr marL="285750" indent="-285750">
              <a:buFont typeface="Arial" panose="020B0604020202020204" pitchFamily="34" charset="0"/>
              <a:buChar char="•"/>
            </a:pPr>
            <a:r>
              <a:rPr lang="en-GB" sz="1200" dirty="0"/>
              <a:t>Although a small sample size, (14) it should be noted that all reviews about Opticians were either rated 4* or 5* in Q2.</a:t>
            </a:r>
            <a:br>
              <a:rPr lang="en-GB" sz="1200" dirty="0">
                <a:highlight>
                  <a:srgbClr val="FFFF00"/>
                </a:highlight>
              </a:rPr>
            </a:br>
            <a:br>
              <a:rPr lang="en-GB" sz="1200" dirty="0"/>
            </a:br>
            <a:endParaRPr lang="en-GB" sz="1200" dirty="0"/>
          </a:p>
          <a:p>
            <a:pPr marL="285750" indent="-285750">
              <a:buFont typeface="Arial" panose="020B0604020202020204" pitchFamily="34" charset="0"/>
              <a:buChar char="•"/>
            </a:pPr>
            <a:endParaRPr lang="en-GB" sz="1200" dirty="0"/>
          </a:p>
        </p:txBody>
      </p:sp>
    </p:spTree>
    <p:extLst>
      <p:ext uri="{BB962C8B-B14F-4D97-AF65-F5344CB8AC3E}">
        <p14:creationId xmlns:p14="http://schemas.microsoft.com/office/powerpoint/2010/main" val="397416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women sitting at a table&#10;&#10;Description automatically generated">
            <a:extLst>
              <a:ext uri="{FF2B5EF4-FFF2-40B4-BE49-F238E27FC236}">
                <a16:creationId xmlns:a16="http://schemas.microsoft.com/office/drawing/2014/main" id="{96BCB77A-53B5-C0D7-4646-3C9121FF429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7" b="37"/>
          <a:stretch>
            <a:fillRect/>
          </a:stretch>
        </p:blipFill>
        <p:spPr/>
      </p:pic>
      <p:pic>
        <p:nvPicPr>
          <p:cNvPr id="7" name="Picture 6" descr="P8 Background shape.png"/>
          <p:cNvPicPr>
            <a:picLocks noChangeAspect="1"/>
          </p:cNvPicPr>
          <p:nvPr/>
        </p:nvPicPr>
        <p:blipFill>
          <a:blip r:embed="rId3" cstate="print"/>
          <a:srcRect b="42314"/>
          <a:stretch>
            <a:fillRect/>
          </a:stretch>
        </p:blipFill>
        <p:spPr>
          <a:xfrm>
            <a:off x="0" y="0"/>
            <a:ext cx="6858000" cy="5595942"/>
          </a:xfrm>
          <a:prstGeom prst="rect">
            <a:avLst/>
          </a:prstGeom>
        </p:spPr>
      </p:pic>
      <p:sp>
        <p:nvSpPr>
          <p:cNvPr id="2" name="Slide Number Placeholder 1"/>
          <p:cNvSpPr>
            <a:spLocks noGrp="1"/>
          </p:cNvSpPr>
          <p:nvPr>
            <p:ph type="sldNum" sz="quarter" idx="12"/>
          </p:nvPr>
        </p:nvSpPr>
        <p:spPr/>
        <p:txBody>
          <a:bodyPr/>
          <a:lstStyle/>
          <a:p>
            <a:fld id="{9295DF58-4118-4551-8C61-1A7ED177FA2D}" type="slidenum">
              <a:rPr lang="en-GB" smtClean="0"/>
              <a:pPr/>
              <a:t>7</a:t>
            </a:fld>
            <a:endParaRPr lang="en-GB" dirty="0"/>
          </a:p>
        </p:txBody>
      </p:sp>
      <p:sp>
        <p:nvSpPr>
          <p:cNvPr id="5" name="Text Placeholder 4"/>
          <p:cNvSpPr>
            <a:spLocks noGrp="1"/>
          </p:cNvSpPr>
          <p:nvPr>
            <p:ph type="body" sz="quarter" idx="15"/>
          </p:nvPr>
        </p:nvSpPr>
        <p:spPr>
          <a:xfrm>
            <a:off x="426651" y="1013032"/>
            <a:ext cx="6072187" cy="928688"/>
          </a:xfrm>
        </p:spPr>
        <p:txBody>
          <a:bodyPr/>
          <a:lstStyle/>
          <a:p>
            <a:r>
              <a:rPr lang="en-GB" dirty="0"/>
              <a:t>Experiences of GP Services</a:t>
            </a:r>
          </a:p>
          <a:p>
            <a:endParaRPr lang="en-GB" dirty="0"/>
          </a:p>
        </p:txBody>
      </p:sp>
      <p:cxnSp>
        <p:nvCxnSpPr>
          <p:cNvPr id="9" name="Straight Connector 8"/>
          <p:cNvCxnSpPr/>
          <p:nvPr/>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1">
            <a:extLst>
              <a:ext uri="{FF2B5EF4-FFF2-40B4-BE49-F238E27FC236}">
                <a16:creationId xmlns:a16="http://schemas.microsoft.com/office/drawing/2014/main" id="{4FB94FF7-2A9E-E18C-A71F-EEAE9604E71C}"/>
              </a:ext>
            </a:extLst>
          </p:cNvPr>
          <p:cNvSpPr txBox="1">
            <a:spLocks/>
          </p:cNvSpPr>
          <p:nvPr/>
        </p:nvSpPr>
        <p:spPr>
          <a:xfrm>
            <a:off x="5878807"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95DF58-4118-4551-8C61-1A7ED177FA2D}" type="slidenum">
              <a:rPr lang="en-GB" smtClean="0"/>
              <a:pPr/>
              <a:t>7</a:t>
            </a:fld>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7297E-599E-1675-FF74-3F40A49D9CD4}"/>
              </a:ext>
            </a:extLst>
          </p:cNvPr>
          <p:cNvSpPr>
            <a:spLocks noGrp="1"/>
          </p:cNvSpPr>
          <p:nvPr>
            <p:ph type="sldNum" sz="quarter" idx="12"/>
          </p:nvPr>
        </p:nvSpPr>
        <p:spPr/>
        <p:txBody>
          <a:bodyPr/>
          <a:lstStyle/>
          <a:p>
            <a:fld id="{9295DF58-4118-4551-8C61-1A7ED177FA2D}" type="slidenum">
              <a:rPr lang="en-GB" noProof="0" smtClean="0">
                <a:solidFill>
                  <a:schemeClr val="bg1"/>
                </a:solidFill>
              </a:rPr>
              <a:pPr/>
              <a:t>8</a:t>
            </a:fld>
            <a:endParaRPr lang="en-GB" noProof="0" dirty="0">
              <a:solidFill>
                <a:schemeClr val="bg1"/>
              </a:solidFill>
            </a:endParaRPr>
          </a:p>
        </p:txBody>
      </p:sp>
      <p:sp>
        <p:nvSpPr>
          <p:cNvPr id="4" name="TextBox 3">
            <a:extLst>
              <a:ext uri="{FF2B5EF4-FFF2-40B4-BE49-F238E27FC236}">
                <a16:creationId xmlns:a16="http://schemas.microsoft.com/office/drawing/2014/main" id="{66DA4B1B-DD45-C5A6-E0BD-7E47869AAF8E}"/>
              </a:ext>
            </a:extLst>
          </p:cNvPr>
          <p:cNvSpPr txBox="1"/>
          <p:nvPr/>
        </p:nvSpPr>
        <p:spPr>
          <a:xfrm>
            <a:off x="476672" y="848544"/>
            <a:ext cx="5962220" cy="1077218"/>
          </a:xfrm>
          <a:prstGeom prst="rect">
            <a:avLst/>
          </a:prstGeom>
          <a:noFill/>
        </p:spPr>
        <p:txBody>
          <a:bodyPr wrap="square" rtlCol="0">
            <a:spAutoFit/>
          </a:bodyPr>
          <a:lstStyle/>
          <a:p>
            <a:r>
              <a:rPr lang="en-GB" sz="3200" b="1" dirty="0">
                <a:solidFill>
                  <a:schemeClr val="bg1"/>
                </a:solidFill>
              </a:rPr>
              <a:t>What people told us about GP Services</a:t>
            </a:r>
          </a:p>
        </p:txBody>
      </p:sp>
      <p:sp>
        <p:nvSpPr>
          <p:cNvPr id="5" name="Speech Bubble: Rectangle with Corners Rounded 4">
            <a:extLst>
              <a:ext uri="{FF2B5EF4-FFF2-40B4-BE49-F238E27FC236}">
                <a16:creationId xmlns:a16="http://schemas.microsoft.com/office/drawing/2014/main" id="{4430EBF2-CF71-5AD3-3F7D-95B653312B67}"/>
              </a:ext>
            </a:extLst>
          </p:cNvPr>
          <p:cNvSpPr/>
          <p:nvPr/>
        </p:nvSpPr>
        <p:spPr>
          <a:xfrm>
            <a:off x="476672" y="2000673"/>
            <a:ext cx="2448272" cy="1296144"/>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“Once you get through, the treatment and care is top notch.”</a:t>
            </a:r>
          </a:p>
        </p:txBody>
      </p:sp>
      <p:sp>
        <p:nvSpPr>
          <p:cNvPr id="6" name="Speech Bubble: Rectangle with Corners Rounded 5">
            <a:extLst>
              <a:ext uri="{FF2B5EF4-FFF2-40B4-BE49-F238E27FC236}">
                <a16:creationId xmlns:a16="http://schemas.microsoft.com/office/drawing/2014/main" id="{CA95F9D3-1776-2CA3-D62A-56666637B63A}"/>
              </a:ext>
            </a:extLst>
          </p:cNvPr>
          <p:cNvSpPr/>
          <p:nvPr/>
        </p:nvSpPr>
        <p:spPr>
          <a:xfrm>
            <a:off x="3713856" y="1995044"/>
            <a:ext cx="2725036" cy="1705668"/>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“If your condition is not an  emergency, you need to wait for up to 3 weeks. When you phone the surgery, you are urged to complete a form even if it's not appropriate. A general phone line would be a big help.”</a:t>
            </a:r>
          </a:p>
        </p:txBody>
      </p:sp>
      <p:sp>
        <p:nvSpPr>
          <p:cNvPr id="7" name="Speech Bubble: Rectangle with Corners Rounded 6">
            <a:extLst>
              <a:ext uri="{FF2B5EF4-FFF2-40B4-BE49-F238E27FC236}">
                <a16:creationId xmlns:a16="http://schemas.microsoft.com/office/drawing/2014/main" id="{48801773-0AEC-8646-CA48-2F2251A6D222}"/>
              </a:ext>
            </a:extLst>
          </p:cNvPr>
          <p:cNvSpPr/>
          <p:nvPr/>
        </p:nvSpPr>
        <p:spPr>
          <a:xfrm>
            <a:off x="476672" y="3788322"/>
            <a:ext cx="2455143" cy="1596726"/>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 attitude of those who work at the surgery is friendly and helpful. They try to make appointments as soon as possible, although they are in high demand.”</a:t>
            </a:r>
          </a:p>
        </p:txBody>
      </p:sp>
      <p:sp>
        <p:nvSpPr>
          <p:cNvPr id="8" name="Speech Bubble: Rectangle with Corners Rounded 7">
            <a:extLst>
              <a:ext uri="{FF2B5EF4-FFF2-40B4-BE49-F238E27FC236}">
                <a16:creationId xmlns:a16="http://schemas.microsoft.com/office/drawing/2014/main" id="{D27B9EFA-9E98-F546-3F7E-76CF78879802}"/>
              </a:ext>
            </a:extLst>
          </p:cNvPr>
          <p:cNvSpPr/>
          <p:nvPr/>
        </p:nvSpPr>
        <p:spPr>
          <a:xfrm>
            <a:off x="3720708" y="4111255"/>
            <a:ext cx="2718184" cy="1440160"/>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“It is shameful that you have to stay on the line more than 30 minutes to move one place in the queue. Very hard to book appointments.”</a:t>
            </a:r>
          </a:p>
        </p:txBody>
      </p:sp>
      <p:sp>
        <p:nvSpPr>
          <p:cNvPr id="9" name="Speech Bubble: Rectangle with Corners Rounded 8">
            <a:extLst>
              <a:ext uri="{FF2B5EF4-FFF2-40B4-BE49-F238E27FC236}">
                <a16:creationId xmlns:a16="http://schemas.microsoft.com/office/drawing/2014/main" id="{AB4DAF13-47FF-7B9C-4B76-5BAFFE9ECB90}"/>
              </a:ext>
            </a:extLst>
          </p:cNvPr>
          <p:cNvSpPr/>
          <p:nvPr/>
        </p:nvSpPr>
        <p:spPr>
          <a:xfrm>
            <a:off x="503806" y="5879456"/>
            <a:ext cx="2448272" cy="1368152"/>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 healthcare professionals are very thorough in asking questions and are good listeners. It gave me the length of time needed to explain myself.”</a:t>
            </a:r>
          </a:p>
        </p:txBody>
      </p:sp>
      <p:sp>
        <p:nvSpPr>
          <p:cNvPr id="10" name="Speech Bubble: Rectangle with Corners Rounded 9">
            <a:extLst>
              <a:ext uri="{FF2B5EF4-FFF2-40B4-BE49-F238E27FC236}">
                <a16:creationId xmlns:a16="http://schemas.microsoft.com/office/drawing/2014/main" id="{D6078863-EE5D-A3EA-05AD-B75FB854EE52}"/>
              </a:ext>
            </a:extLst>
          </p:cNvPr>
          <p:cNvSpPr/>
          <p:nvPr/>
        </p:nvSpPr>
        <p:spPr>
          <a:xfrm>
            <a:off x="3686753" y="5900368"/>
            <a:ext cx="2653749" cy="1296144"/>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“It is hard to properly treat issues via phone calls. Also, the continuity of care is hard to maintain when it is always remote.”</a:t>
            </a:r>
          </a:p>
        </p:txBody>
      </p:sp>
      <p:sp>
        <p:nvSpPr>
          <p:cNvPr id="11" name="Speech Bubble: Rectangle with Corners Rounded 10">
            <a:extLst>
              <a:ext uri="{FF2B5EF4-FFF2-40B4-BE49-F238E27FC236}">
                <a16:creationId xmlns:a16="http://schemas.microsoft.com/office/drawing/2014/main" id="{0294B15D-DA9E-CEB6-D0A8-774AC16C4727}"/>
              </a:ext>
            </a:extLst>
          </p:cNvPr>
          <p:cNvSpPr/>
          <p:nvPr/>
        </p:nvSpPr>
        <p:spPr>
          <a:xfrm>
            <a:off x="476671" y="7617296"/>
            <a:ext cx="2808313" cy="1812276"/>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 staff take their time to listen and put me in for the next available appointment. There is good quality in the follow-ups and where possible, they try to fit me in with the same practitioner. They have always been thorough and are happy to refer me to a specialist.</a:t>
            </a:r>
          </a:p>
        </p:txBody>
      </p:sp>
      <p:sp>
        <p:nvSpPr>
          <p:cNvPr id="12" name="Speech Bubble: Rectangle with Corners Rounded 11">
            <a:extLst>
              <a:ext uri="{FF2B5EF4-FFF2-40B4-BE49-F238E27FC236}">
                <a16:creationId xmlns:a16="http://schemas.microsoft.com/office/drawing/2014/main" id="{AD3B39BB-B040-B3E8-1405-A2D107067267}"/>
              </a:ext>
            </a:extLst>
          </p:cNvPr>
          <p:cNvSpPr/>
          <p:nvPr/>
        </p:nvSpPr>
        <p:spPr>
          <a:xfrm>
            <a:off x="3656293" y="7496972"/>
            <a:ext cx="2725035" cy="2073154"/>
          </a:xfrm>
          <a:prstGeom prst="wedgeRoundRectCallout">
            <a:avLst>
              <a:gd name="adj1" fmla="val -24328"/>
              <a:gd name="adj2" fmla="val 56527"/>
              <a:gd name="adj3" fmla="val 16667"/>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“Getting through is the issue and the wait is really long on the phone line. </a:t>
            </a:r>
            <a:br>
              <a:rPr lang="en-GB" sz="1200" dirty="0">
                <a:solidFill>
                  <a:schemeClr val="tx1"/>
                </a:solidFill>
              </a:rPr>
            </a:br>
            <a:br>
              <a:rPr lang="en-GB" sz="1200" dirty="0">
                <a:solidFill>
                  <a:schemeClr val="tx1"/>
                </a:solidFill>
              </a:rPr>
            </a:br>
            <a:r>
              <a:rPr lang="en-GB" sz="1200" dirty="0">
                <a:solidFill>
                  <a:schemeClr val="tx1"/>
                </a:solidFill>
              </a:rPr>
              <a:t>They should have a better reception service via phone call to cut the waiting time in queuing and make it easier access to appointments.”</a:t>
            </a:r>
          </a:p>
        </p:txBody>
      </p:sp>
    </p:spTree>
    <p:extLst>
      <p:ext uri="{BB962C8B-B14F-4D97-AF65-F5344CB8AC3E}">
        <p14:creationId xmlns:p14="http://schemas.microsoft.com/office/powerpoint/2010/main" val="112143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A023F-D6FD-D109-DC18-D335EFDFFB28}"/>
              </a:ext>
            </a:extLst>
          </p:cNvPr>
          <p:cNvSpPr>
            <a:spLocks noGrp="1"/>
          </p:cNvSpPr>
          <p:nvPr>
            <p:ph type="sldNum" sz="quarter" idx="12"/>
          </p:nvPr>
        </p:nvSpPr>
        <p:spPr/>
        <p:txBody>
          <a:bodyPr/>
          <a:lstStyle/>
          <a:p>
            <a:fld id="{9295DF58-4118-4551-8C61-1A7ED177FA2D}" type="slidenum">
              <a:rPr lang="en-GB" noProof="0" smtClean="0"/>
              <a:pPr/>
              <a:t>9</a:t>
            </a:fld>
            <a:endParaRPr lang="en-GB" noProof="0"/>
          </a:p>
        </p:txBody>
      </p:sp>
      <p:sp>
        <p:nvSpPr>
          <p:cNvPr id="4" name="TextBox 3">
            <a:extLst>
              <a:ext uri="{FF2B5EF4-FFF2-40B4-BE49-F238E27FC236}">
                <a16:creationId xmlns:a16="http://schemas.microsoft.com/office/drawing/2014/main" id="{1BEA3F99-DECD-34DC-F13A-3AFD9513EE7E}"/>
              </a:ext>
            </a:extLst>
          </p:cNvPr>
          <p:cNvSpPr txBox="1"/>
          <p:nvPr/>
        </p:nvSpPr>
        <p:spPr>
          <a:xfrm>
            <a:off x="466612" y="3512840"/>
            <a:ext cx="5688632" cy="4124206"/>
          </a:xfrm>
          <a:prstGeom prst="rect">
            <a:avLst/>
          </a:prstGeom>
          <a:noFill/>
        </p:spPr>
        <p:txBody>
          <a:bodyPr wrap="square" rtlCol="0">
            <a:spAutoFit/>
          </a:bodyPr>
          <a:lstStyle/>
          <a:p>
            <a:pPr algn="ctr"/>
            <a:r>
              <a:rPr lang="en-GB" sz="6600" dirty="0">
                <a:latin typeface="+mj-lt"/>
              </a:rPr>
              <a:t>GP Services</a:t>
            </a:r>
          </a:p>
          <a:p>
            <a:pPr algn="ctr"/>
            <a:r>
              <a:rPr lang="en-GB" sz="6600" dirty="0">
                <a:solidFill>
                  <a:schemeClr val="accent1"/>
                </a:solidFill>
                <a:latin typeface="+mj-lt"/>
              </a:rPr>
              <a:t>Summary Findings</a:t>
            </a:r>
          </a:p>
          <a:p>
            <a:pPr algn="ctr"/>
            <a:endParaRPr lang="en-GB" sz="3200" dirty="0">
              <a:latin typeface="+mj-lt"/>
            </a:endParaRPr>
          </a:p>
          <a:p>
            <a:pPr algn="ctr"/>
            <a:endParaRPr lang="en-GB" sz="3200" dirty="0">
              <a:latin typeface="+mj-lt"/>
            </a:endParaRPr>
          </a:p>
        </p:txBody>
      </p:sp>
      <p:pic>
        <p:nvPicPr>
          <p:cNvPr id="5" name="Picture 4">
            <a:extLst>
              <a:ext uri="{FF2B5EF4-FFF2-40B4-BE49-F238E27FC236}">
                <a16:creationId xmlns:a16="http://schemas.microsoft.com/office/drawing/2014/main" id="{CDD027F0-55A8-6017-D3BC-D1A268E41C1B}"/>
              </a:ext>
            </a:extLst>
          </p:cNvPr>
          <p:cNvPicPr>
            <a:picLocks noChangeAspect="1"/>
          </p:cNvPicPr>
          <p:nvPr/>
        </p:nvPicPr>
        <p:blipFill rotWithShape="1">
          <a:blip r:embed="rId2" cstate="print"/>
          <a:srcRect t="1" b="38804"/>
          <a:stretch/>
        </p:blipFill>
        <p:spPr bwMode="auto">
          <a:xfrm>
            <a:off x="-16408" y="7210"/>
            <a:ext cx="6858024" cy="328960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174D050-EB96-52E3-871E-67D0CCDA12D9}"/>
              </a:ext>
            </a:extLst>
          </p:cNvPr>
          <p:cNvPicPr>
            <a:picLocks noChangeAspect="1"/>
          </p:cNvPicPr>
          <p:nvPr/>
        </p:nvPicPr>
        <p:blipFill rotWithShape="1">
          <a:blip r:embed="rId2" cstate="print"/>
          <a:srcRect t="1" b="38804"/>
          <a:stretch/>
        </p:blipFill>
        <p:spPr bwMode="auto">
          <a:xfrm rot="10800000">
            <a:off x="9500" y="6609184"/>
            <a:ext cx="6858024" cy="3289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6711559"/>
      </p:ext>
    </p:extLst>
  </p:cSld>
  <p:clrMapOvr>
    <a:masterClrMapping/>
  </p:clrMapOvr>
</p:sld>
</file>

<file path=ppt/theme/theme1.xml><?xml version="1.0" encoding="utf-8"?>
<a:theme xmlns:a="http://schemas.openxmlformats.org/drawingml/2006/main" name="Healthwatch Theme">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Custom 3">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lide master">
  <a:themeElements>
    <a:clrScheme name="Healthwatch">
      <a:dk1>
        <a:srgbClr val="000000"/>
      </a:dk1>
      <a:lt1>
        <a:srgbClr val="FFFFFF"/>
      </a:lt1>
      <a:dk2>
        <a:srgbClr val="000000"/>
      </a:dk2>
      <a:lt2>
        <a:srgbClr val="FFFFFF"/>
      </a:lt2>
      <a:accent1>
        <a:srgbClr val="E73E97"/>
      </a:accent1>
      <a:accent2>
        <a:srgbClr val="83BD00"/>
      </a:accent2>
      <a:accent3>
        <a:srgbClr val="7FCBEB"/>
      </a:accent3>
      <a:accent4>
        <a:srgbClr val="1FAE8A"/>
      </a:accent4>
      <a:accent5>
        <a:srgbClr val="F9B93E"/>
      </a:accent5>
      <a:accent6>
        <a:srgbClr val="004F6B"/>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ealthwatch Theme">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Custom 3">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F1995D650BE438EDE219624EC2843" ma:contentTypeVersion="16" ma:contentTypeDescription="Create a new document." ma:contentTypeScope="" ma:versionID="38b6f6ec00824aff1b4f43905f552b8f">
  <xsd:schema xmlns:xsd="http://www.w3.org/2001/XMLSchema" xmlns:xs="http://www.w3.org/2001/XMLSchema" xmlns:p="http://schemas.microsoft.com/office/2006/metadata/properties" xmlns:ns2="1c88ff55-8417-48fe-afb6-e914324591d6" xmlns:ns3="48a9649a-591d-4b43-80b4-2b3d8f7d4533" targetNamespace="http://schemas.microsoft.com/office/2006/metadata/properties" ma:root="true" ma:fieldsID="e9ea0f1a75d3cbe3169c26ac8b9a8f28" ns2:_="" ns3:_="">
    <xsd:import namespace="1c88ff55-8417-48fe-afb6-e914324591d6"/>
    <xsd:import namespace="48a9649a-591d-4b43-80b4-2b3d8f7d45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8ff55-8417-48fe-afb6-e91432459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e52945-9ad2-4cb1-b8fc-a0a2f416591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a9649a-591d-4b43-80b4-2b3d8f7d453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92d3ad-8cde-455c-be07-31ada4381fb6}" ma:internalName="TaxCatchAll" ma:showField="CatchAllData" ma:web="48a9649a-591d-4b43-80b4-2b3d8f7d45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8a9649a-591d-4b43-80b4-2b3d8f7d4533">
      <UserInfo>
        <DisplayName>Turner, Jon</DisplayName>
        <AccountId>499</AccountId>
        <AccountType/>
      </UserInfo>
      <UserInfo>
        <DisplayName>James, Deborah</DisplayName>
        <AccountId>692</AccountId>
        <AccountType/>
      </UserInfo>
    </SharedWithUsers>
    <lcf76f155ced4ddcb4097134ff3c332f xmlns="1c88ff55-8417-48fe-afb6-e914324591d6">
      <Terms xmlns="http://schemas.microsoft.com/office/infopath/2007/PartnerControls"/>
    </lcf76f155ced4ddcb4097134ff3c332f>
    <TaxCatchAll xmlns="48a9649a-591d-4b43-80b4-2b3d8f7d4533" xsi:nil="true"/>
  </documentManagement>
</p:properties>
</file>

<file path=customXml/itemProps1.xml><?xml version="1.0" encoding="utf-8"?>
<ds:datastoreItem xmlns:ds="http://schemas.openxmlformats.org/officeDocument/2006/customXml" ds:itemID="{39D81066-0A13-49B4-A999-4DC75DE30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8ff55-8417-48fe-afb6-e914324591d6"/>
    <ds:schemaRef ds:uri="48a9649a-591d-4b43-80b4-2b3d8f7d4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D71299-1C8B-4FA6-8A09-F013545F540F}">
  <ds:schemaRefs>
    <ds:schemaRef ds:uri="http://schemas.microsoft.com/sharepoint/v3/contenttype/forms"/>
  </ds:schemaRefs>
</ds:datastoreItem>
</file>

<file path=customXml/itemProps3.xml><?xml version="1.0" encoding="utf-8"?>
<ds:datastoreItem xmlns:ds="http://schemas.openxmlformats.org/officeDocument/2006/customXml" ds:itemID="{7AA50A6C-A9A5-4429-9C7B-DF7B4710131B}">
  <ds:schemaRefs>
    <ds:schemaRef ds:uri="http://schemas.openxmlformats.org/package/2006/metadata/core-properties"/>
    <ds:schemaRef ds:uri="48a9649a-591d-4b43-80b4-2b3d8f7d4533"/>
    <ds:schemaRef ds:uri="http://schemas.microsoft.com/office/2006/documentManagement/types"/>
    <ds:schemaRef ds:uri="http://purl.org/dc/elements/1.1/"/>
    <ds:schemaRef ds:uri="http://purl.org/dc/dcmitype/"/>
    <ds:schemaRef ds:uri="http://schemas.microsoft.com/office/infopath/2007/PartnerControls"/>
    <ds:schemaRef ds:uri="1c88ff55-8417-48fe-afb6-e914324591d6"/>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Healthwatch Theme</Template>
  <TotalTime>47469</TotalTime>
  <Words>7467</Words>
  <Application>Microsoft Macintosh PowerPoint</Application>
  <PresentationFormat>A4 Paper (210x297 mm)</PresentationFormat>
  <Paragraphs>1532</Paragraphs>
  <Slides>46</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Poppins</vt:lpstr>
      <vt:lpstr>Poppins Light</vt:lpstr>
      <vt:lpstr>Poppins Medium</vt:lpstr>
      <vt:lpstr>Poppins SemiBold</vt:lpstr>
      <vt:lpstr>Trebuchet MS</vt:lpstr>
      <vt:lpstr>Healthwatch Theme</vt:lpstr>
      <vt:lpstr>Slide master</vt:lpstr>
      <vt:lpstr>1_Healthwatch Theme</vt:lpstr>
      <vt:lpstr>Healthwatch Lewisham Jul-Sep 2024</vt:lpstr>
      <vt:lpstr>Contents</vt:lpstr>
      <vt:lpstr>PowerPoint Presentation</vt:lpstr>
      <vt:lpstr>PowerPoint Presentation</vt:lpstr>
      <vt:lpstr>Q2 Snapshot This section provides a summary of the experiences we collected during  July – September 2024 as well as a breakdown of positive, negative and neutral reviews per service. We analysed residents rating of their overall experience to get this data (1* and 2* = negative, 3* = neutral,  4* and 5* = positive)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GP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Hospital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of reviews for each service type</vt:lpstr>
      <vt:lpstr>Demographics</vt:lpstr>
      <vt:lpstr>Demographics</vt:lpstr>
      <vt:lpstr>Demographics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 Martin</dc:creator>
  <cp:keywords>Template</cp:keywords>
  <dc:description>v2.25 by Kessler Associates</dc:description>
  <cp:lastModifiedBy>Gabrielle Alfieri</cp:lastModifiedBy>
  <cp:revision>671</cp:revision>
  <cp:lastPrinted>2023-01-17T16:18:55Z</cp:lastPrinted>
  <dcterms:created xsi:type="dcterms:W3CDTF">2022-03-22T14:48:17Z</dcterms:created>
  <dcterms:modified xsi:type="dcterms:W3CDTF">2024-12-19T09:22:36Z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Narrative Design</vt:lpwstr>
  </property>
  <property fmtid="{D5CDD505-2E9C-101B-9397-08002B2CF9AE}" pid="6" name="Project">
    <vt:lpwstr>Healthwatch</vt:lpwstr>
  </property>
  <property fmtid="{D5CDD505-2E9C-101B-9397-08002B2CF9AE}" pid="7" name="ContentTypeId">
    <vt:lpwstr>0x010100CE3F1995D650BE438EDE219624EC2843</vt:lpwstr>
  </property>
  <property fmtid="{D5CDD505-2E9C-101B-9397-08002B2CF9AE}" pid="8" name="MediaServiceImageTags">
    <vt:lpwstr/>
  </property>
</Properties>
</file>